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charts/chart57.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notesSlides/notesSlide38.xml" ContentType="application/vnd.openxmlformats-officedocument.presentationml.notesSlide+xml"/>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Override PartName="/ppt/charts/chart35.xml" ContentType="application/vnd.openxmlformats-officedocument.drawingml.chart+xml"/>
  <Override PartName="/ppt/charts/chart53.xml" ContentType="application/vnd.openxmlformats-officedocument.drawingml.char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notesSlides/notesSlide34.xml" ContentType="application/vnd.openxmlformats-officedocument.presentationml.notesSlide+xml"/>
  <Override PartName="/ppt/charts/chart42.xml" ContentType="application/vnd.openxmlformats-officedocument.drawingml.chart+xml"/>
  <Override PartName="/ppt/charts/chart60.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4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charts/chart54.xml" ContentType="application/vnd.openxmlformats-officedocument.drawingml.char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charts/chart14.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charts/chart61.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charts/chart50.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charts/chart59.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notesSlides/notesSlide29.xml" ContentType="application/vnd.openxmlformats-officedocument.presentationml.notesSlide+xml"/>
  <Override PartName="/ppt/charts/chart37.xml" ContentType="application/vnd.openxmlformats-officedocument.drawingml.chart+xml"/>
  <Override PartName="/ppt/charts/chart55.xml" ContentType="application/vnd.openxmlformats-officedocument.drawingml.chart+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charts/chart51.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harts/chart22.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charts/chart56.xml" ContentType="application/vnd.openxmlformats-officedocument.drawingml.char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charts/chart52.xml" ContentType="application/vnd.openxmlformats-officedocument.drawingml.chart+xml"/>
  <Override PartName="/ppt/notesSlides/notesSlide44.xml" ContentType="application/vnd.openxmlformats-officedocument.presentationml.notesSlide+xml"/>
  <Override PartName="/ppt/slides/slide20.xml" ContentType="application/vnd.openxmlformats-officedocument.presentationml.slide+xml"/>
  <Override PartName="/ppt/charts/chart12.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439" r:id="rId3"/>
    <p:sldId id="440" r:id="rId4"/>
    <p:sldId id="488" r:id="rId5"/>
    <p:sldId id="489" r:id="rId6"/>
    <p:sldId id="490" r:id="rId7"/>
    <p:sldId id="491" r:id="rId8"/>
    <p:sldId id="492" r:id="rId9"/>
    <p:sldId id="493" r:id="rId10"/>
    <p:sldId id="494" r:id="rId11"/>
    <p:sldId id="495" r:id="rId12"/>
    <p:sldId id="496" r:id="rId13"/>
    <p:sldId id="497" r:id="rId14"/>
    <p:sldId id="499" r:id="rId15"/>
    <p:sldId id="500" r:id="rId16"/>
    <p:sldId id="501" r:id="rId17"/>
    <p:sldId id="502" r:id="rId18"/>
    <p:sldId id="503" r:id="rId19"/>
    <p:sldId id="504" r:id="rId20"/>
    <p:sldId id="508" r:id="rId21"/>
    <p:sldId id="507" r:id="rId22"/>
    <p:sldId id="506" r:id="rId23"/>
    <p:sldId id="510" r:id="rId24"/>
    <p:sldId id="509" r:id="rId25"/>
    <p:sldId id="505" r:id="rId26"/>
    <p:sldId id="513" r:id="rId27"/>
    <p:sldId id="514" r:id="rId28"/>
    <p:sldId id="512" r:id="rId29"/>
    <p:sldId id="516" r:id="rId30"/>
    <p:sldId id="515" r:id="rId31"/>
    <p:sldId id="511" r:id="rId32"/>
    <p:sldId id="519" r:id="rId33"/>
    <p:sldId id="518" r:id="rId34"/>
    <p:sldId id="517" r:id="rId35"/>
    <p:sldId id="523" r:id="rId36"/>
    <p:sldId id="522" r:id="rId37"/>
    <p:sldId id="521" r:id="rId38"/>
    <p:sldId id="520" r:id="rId39"/>
    <p:sldId id="526" r:id="rId40"/>
    <p:sldId id="525" r:id="rId41"/>
    <p:sldId id="528" r:id="rId42"/>
    <p:sldId id="527" r:id="rId43"/>
    <p:sldId id="529" r:id="rId44"/>
    <p:sldId id="524" r:id="rId45"/>
    <p:sldId id="530" r:id="rId46"/>
    <p:sldId id="533" r:id="rId47"/>
    <p:sldId id="534" r:id="rId48"/>
    <p:sldId id="532" r:id="rId4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6972" autoAdjust="0"/>
    <p:restoredTop sz="98058" autoAdjust="0"/>
  </p:normalViewPr>
  <p:slideViewPr>
    <p:cSldViewPr snapToGrid="0">
      <p:cViewPr varScale="1">
        <p:scale>
          <a:sx n="69" d="100"/>
          <a:sy n="69" d="100"/>
        </p:scale>
        <p:origin x="-318" y="-51"/>
      </p:cViewPr>
      <p:guideLst>
        <p:guide orient="horz" pos="2160"/>
        <p:guide pos="2880"/>
      </p:guideLst>
    </p:cSldViewPr>
  </p:slideViewPr>
  <p:outlineViewPr>
    <p:cViewPr>
      <p:scale>
        <a:sx n="33" d="100"/>
        <a:sy n="33" d="100"/>
      </p:scale>
      <p:origin x="0" y="42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Hoja_de_c_lculo_de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Office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Hoja_de_c_lculo_de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Hoja_de_c_lculo_de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Hoja_de_c_lculo_de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Hoja_de_c_lculo_de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Hoja_de_c_lculo_de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Hoja_de_c_lculo_de_Microsoft_Office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Hoja_de_c_lculo_de_Microsoft_Office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Hoja_de_c_lculo_de_Microsoft_Office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Hoja_de_c_lculo_de_Microsoft_Office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Hoja_de_c_lculo_de_Microsoft_Office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Hoja_de_c_lculo_de_Microsoft_Office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Hoja_de_c_lculo_de_Microsoft_Office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Hoja_de_c_lculo_de_Microsoft_Office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Hoja_de_c_lculo_de_Microsoft_Office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Hoja_de_c_lculo_de_Microsoft_Office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Hoja_de_c_lculo_de_Microsoft_Office_Excel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Hoja_de_c_lculo_de_Microsoft_Office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Hoja_de_c_lculo_de_Microsoft_Office_Excel61.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dPt>
            <c:idx val="0"/>
            <c:explosion val="5"/>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3"/>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Sí</c:v>
                </c:pt>
                <c:pt idx="1">
                  <c:v>No</c:v>
                </c:pt>
                <c:pt idx="2">
                  <c:v>No sé</c:v>
                </c:pt>
              </c:strCache>
            </c:strRef>
          </c:cat>
          <c:val>
            <c:numRef>
              <c:f>Hoja1!$B$2:$B$4</c:f>
              <c:numCache>
                <c:formatCode>0.0%</c:formatCode>
                <c:ptCount val="3"/>
                <c:pt idx="0">
                  <c:v>0.32600000000000057</c:v>
                </c:pt>
                <c:pt idx="1">
                  <c:v>0.3120000000000005</c:v>
                </c:pt>
                <c:pt idx="2">
                  <c:v>0.36200000000000032</c:v>
                </c:pt>
              </c:numCache>
            </c:numRef>
          </c:val>
        </c:ser>
        <c:firstSliceAng val="0"/>
      </c:pieChart>
      <c:spPr>
        <a:noFill/>
        <a:ln>
          <a:noFill/>
        </a:ln>
        <a:effectLst/>
      </c:spPr>
    </c:plotArea>
    <c:legend>
      <c:legendPos val="b"/>
      <c:layout>
        <c:manualLayout>
          <c:xMode val="edge"/>
          <c:yMode val="edge"/>
          <c:x val="0.38418257874015888"/>
          <c:y val="1.8383120078740225E-2"/>
          <c:w val="0.23996801181102456"/>
          <c:h val="6.286687992125993E-2"/>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623602657555945"/>
          <c:y val="9.1093720141675646E-2"/>
          <c:w val="0.27761746279398902"/>
          <c:h val="0.89351641189817499"/>
        </c:manualLayout>
      </c:layout>
      <c:barChart>
        <c:barDir val="bar"/>
        <c:grouping val="clustered"/>
        <c:ser>
          <c:idx val="0"/>
          <c:order val="0"/>
          <c:tx>
            <c:strRef>
              <c:f>Hoja1!$B$1</c:f>
              <c:strCache>
                <c:ptCount val="1"/>
                <c:pt idx="0">
                  <c:v>De 18 a 34 años</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Agencia tributaria</c:v>
                </c:pt>
                <c:pt idx="1">
                  <c:v>Dirección General de Tráfico</c:v>
                </c:pt>
                <c:pt idx="2">
                  <c:v>Loterías y Apuestas del Estado</c:v>
                </c:pt>
                <c:pt idx="3">
                  <c:v>Fuerzas Armadas</c:v>
                </c:pt>
                <c:pt idx="4">
                  <c:v>Ministerio de Hacienda y Administraciones Públicas</c:v>
                </c:pt>
                <c:pt idx="5">
                  <c:v>Ministerio de Empleo y Seguridad Social</c:v>
                </c:pt>
                <c:pt idx="6">
                  <c:v>Ministerio de Educación, Cultura y Deporte</c:v>
                </c:pt>
                <c:pt idx="7">
                  <c:v>Ministerio de Economía y Competitividad</c:v>
                </c:pt>
                <c:pt idx="8">
                  <c:v>Ministerio de Agricultura, Alimentación y Medio Ambiente</c:v>
                </c:pt>
                <c:pt idx="9">
                  <c:v>No sé</c:v>
                </c:pt>
              </c:strCache>
            </c:strRef>
          </c:cat>
          <c:val>
            <c:numRef>
              <c:f>Hoja1!$B$2:$B$11</c:f>
              <c:numCache>
                <c:formatCode>0.0%</c:formatCode>
                <c:ptCount val="10"/>
                <c:pt idx="0">
                  <c:v>0.65500000000000125</c:v>
                </c:pt>
                <c:pt idx="1">
                  <c:v>0.70300000000000062</c:v>
                </c:pt>
                <c:pt idx="2">
                  <c:v>0.64200000000000113</c:v>
                </c:pt>
                <c:pt idx="3">
                  <c:v>0.28500000000000031</c:v>
                </c:pt>
                <c:pt idx="4">
                  <c:v>0.18800000000000028</c:v>
                </c:pt>
                <c:pt idx="5">
                  <c:v>6.7000000000000004E-2</c:v>
                </c:pt>
                <c:pt idx="6">
                  <c:v>0.127</c:v>
                </c:pt>
                <c:pt idx="7">
                  <c:v>6.1000000000000013E-2</c:v>
                </c:pt>
                <c:pt idx="8">
                  <c:v>4.8000000000000022E-2</c:v>
                </c:pt>
                <c:pt idx="9">
                  <c:v>0.10900000000000012</c:v>
                </c:pt>
              </c:numCache>
            </c:numRef>
          </c:val>
        </c:ser>
        <c:ser>
          <c:idx val="1"/>
          <c:order val="1"/>
          <c:tx>
            <c:strRef>
              <c:f>Hoja1!$C$1</c:f>
              <c:strCache>
                <c:ptCount val="1"/>
                <c:pt idx="0">
                  <c:v>De 35 a 44 años</c:v>
                </c:pt>
              </c:strCache>
            </c:strRef>
          </c:tx>
          <c:spPr>
            <a:solidFill>
              <a:schemeClr val="accent6">
                <a:lumMod val="40000"/>
                <a:lumOff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Agencia tributaria</c:v>
                </c:pt>
                <c:pt idx="1">
                  <c:v>Dirección General de Tráfico</c:v>
                </c:pt>
                <c:pt idx="2">
                  <c:v>Loterías y Apuestas del Estado</c:v>
                </c:pt>
                <c:pt idx="3">
                  <c:v>Fuerzas Armadas</c:v>
                </c:pt>
                <c:pt idx="4">
                  <c:v>Ministerio de Hacienda y Administraciones Públicas</c:v>
                </c:pt>
                <c:pt idx="5">
                  <c:v>Ministerio de Empleo y Seguridad Social</c:v>
                </c:pt>
                <c:pt idx="6">
                  <c:v>Ministerio de Educación, Cultura y Deporte</c:v>
                </c:pt>
                <c:pt idx="7">
                  <c:v>Ministerio de Economía y Competitividad</c:v>
                </c:pt>
                <c:pt idx="8">
                  <c:v>Ministerio de Agricultura, Alimentación y Medio Ambiente</c:v>
                </c:pt>
                <c:pt idx="9">
                  <c:v>No sé</c:v>
                </c:pt>
              </c:strCache>
            </c:strRef>
          </c:cat>
          <c:val>
            <c:numRef>
              <c:f>Hoja1!$C$2:$C$11</c:f>
              <c:numCache>
                <c:formatCode>0.0%</c:formatCode>
                <c:ptCount val="10"/>
                <c:pt idx="0">
                  <c:v>0.71200000000000063</c:v>
                </c:pt>
                <c:pt idx="1">
                  <c:v>0.621000000000001</c:v>
                </c:pt>
                <c:pt idx="2">
                  <c:v>0.63600000000000112</c:v>
                </c:pt>
                <c:pt idx="3">
                  <c:v>0.25800000000000001</c:v>
                </c:pt>
                <c:pt idx="4">
                  <c:v>0.12100000000000002</c:v>
                </c:pt>
                <c:pt idx="5">
                  <c:v>5.3000000000000012E-2</c:v>
                </c:pt>
                <c:pt idx="6">
                  <c:v>3.0000000000000002E-2</c:v>
                </c:pt>
                <c:pt idx="7">
                  <c:v>8.0000000000000175E-3</c:v>
                </c:pt>
                <c:pt idx="8">
                  <c:v>8.0000000000000175E-3</c:v>
                </c:pt>
                <c:pt idx="9">
                  <c:v>5.3000000000000012E-2</c:v>
                </c:pt>
              </c:numCache>
            </c:numRef>
          </c:val>
        </c:ser>
        <c:ser>
          <c:idx val="2"/>
          <c:order val="2"/>
          <c:tx>
            <c:strRef>
              <c:f>Hoja1!$D$1</c:f>
              <c:strCache>
                <c:ptCount val="1"/>
                <c:pt idx="0">
                  <c:v>De 45 a 54 años</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Agencia tributaria</c:v>
                </c:pt>
                <c:pt idx="1">
                  <c:v>Dirección General de Tráfico</c:v>
                </c:pt>
                <c:pt idx="2">
                  <c:v>Loterías y Apuestas del Estado</c:v>
                </c:pt>
                <c:pt idx="3">
                  <c:v>Fuerzas Armadas</c:v>
                </c:pt>
                <c:pt idx="4">
                  <c:v>Ministerio de Hacienda y Administraciones Públicas</c:v>
                </c:pt>
                <c:pt idx="5">
                  <c:v>Ministerio de Empleo y Seguridad Social</c:v>
                </c:pt>
                <c:pt idx="6">
                  <c:v>Ministerio de Educación, Cultura y Deporte</c:v>
                </c:pt>
                <c:pt idx="7">
                  <c:v>Ministerio de Economía y Competitividad</c:v>
                </c:pt>
                <c:pt idx="8">
                  <c:v>Ministerio de Agricultura, Alimentación y Medio Ambiente</c:v>
                </c:pt>
                <c:pt idx="9">
                  <c:v>No sé</c:v>
                </c:pt>
              </c:strCache>
            </c:strRef>
          </c:cat>
          <c:val>
            <c:numRef>
              <c:f>Hoja1!$D$2:$D$11</c:f>
              <c:numCache>
                <c:formatCode>0.0%</c:formatCode>
                <c:ptCount val="10"/>
                <c:pt idx="0">
                  <c:v>0.75400000000000111</c:v>
                </c:pt>
                <c:pt idx="1">
                  <c:v>0.68600000000000005</c:v>
                </c:pt>
                <c:pt idx="2">
                  <c:v>0.64400000000000113</c:v>
                </c:pt>
                <c:pt idx="3">
                  <c:v>0.254</c:v>
                </c:pt>
                <c:pt idx="4">
                  <c:v>0.15300000000000025</c:v>
                </c:pt>
                <c:pt idx="5">
                  <c:v>0.10200000000000002</c:v>
                </c:pt>
                <c:pt idx="6">
                  <c:v>3.4000000000000002E-2</c:v>
                </c:pt>
                <c:pt idx="7">
                  <c:v>2.5000000000000012E-2</c:v>
                </c:pt>
                <c:pt idx="8">
                  <c:v>1.7000000000000005E-2</c:v>
                </c:pt>
                <c:pt idx="9">
                  <c:v>8.5000000000000048E-2</c:v>
                </c:pt>
              </c:numCache>
            </c:numRef>
          </c:val>
        </c:ser>
        <c:ser>
          <c:idx val="3"/>
          <c:order val="3"/>
          <c:tx>
            <c:strRef>
              <c:f>Hoja1!$E$1</c:f>
              <c:strCache>
                <c:ptCount val="1"/>
                <c:pt idx="0">
                  <c:v>De 55 y más años</c:v>
                </c:pt>
              </c:strCache>
            </c:strRef>
          </c:tx>
          <c:spPr>
            <a:solidFill>
              <a:schemeClr val="accent2">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Agencia tributaria</c:v>
                </c:pt>
                <c:pt idx="1">
                  <c:v>Dirección General de Tráfico</c:v>
                </c:pt>
                <c:pt idx="2">
                  <c:v>Loterías y Apuestas del Estado</c:v>
                </c:pt>
                <c:pt idx="3">
                  <c:v>Fuerzas Armadas</c:v>
                </c:pt>
                <c:pt idx="4">
                  <c:v>Ministerio de Hacienda y Administraciones Públicas</c:v>
                </c:pt>
                <c:pt idx="5">
                  <c:v>Ministerio de Empleo y Seguridad Social</c:v>
                </c:pt>
                <c:pt idx="6">
                  <c:v>Ministerio de Educación, Cultura y Deporte</c:v>
                </c:pt>
                <c:pt idx="7">
                  <c:v>Ministerio de Economía y Competitividad</c:v>
                </c:pt>
                <c:pt idx="8">
                  <c:v>Ministerio de Agricultura, Alimentación y Medio Ambiente</c:v>
                </c:pt>
                <c:pt idx="9">
                  <c:v>No sé</c:v>
                </c:pt>
              </c:strCache>
            </c:strRef>
          </c:cat>
          <c:val>
            <c:numRef>
              <c:f>Hoja1!$E$2:$E$11</c:f>
              <c:numCache>
                <c:formatCode>0.0%</c:formatCode>
                <c:ptCount val="10"/>
                <c:pt idx="0">
                  <c:v>0.70600000000000063</c:v>
                </c:pt>
                <c:pt idx="1">
                  <c:v>0.68200000000000005</c:v>
                </c:pt>
                <c:pt idx="2">
                  <c:v>0.57600000000000062</c:v>
                </c:pt>
                <c:pt idx="3">
                  <c:v>0.2</c:v>
                </c:pt>
                <c:pt idx="4">
                  <c:v>0.25900000000000001</c:v>
                </c:pt>
                <c:pt idx="5">
                  <c:v>7.1000000000000008E-2</c:v>
                </c:pt>
                <c:pt idx="6">
                  <c:v>2.4000000000000011E-2</c:v>
                </c:pt>
                <c:pt idx="7">
                  <c:v>1.2000000000000005E-2</c:v>
                </c:pt>
                <c:pt idx="8">
                  <c:v>2.4000000000000011E-2</c:v>
                </c:pt>
                <c:pt idx="9">
                  <c:v>5.9000000000000087E-2</c:v>
                </c:pt>
              </c:numCache>
            </c:numRef>
          </c:val>
        </c:ser>
        <c:gapWidth val="42"/>
        <c:overlap val="-15"/>
        <c:axId val="145881344"/>
        <c:axId val="148594688"/>
      </c:barChart>
      <c:catAx>
        <c:axId val="14588134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48594688"/>
        <c:crosses val="autoZero"/>
        <c:auto val="1"/>
        <c:lblAlgn val="ctr"/>
        <c:lblOffset val="100"/>
      </c:catAx>
      <c:valAx>
        <c:axId val="148594688"/>
        <c:scaling>
          <c:orientation val="minMax"/>
        </c:scaling>
        <c:delete val="1"/>
        <c:axPos val="t"/>
        <c:numFmt formatCode="0.0%" sourceLinked="1"/>
        <c:majorTickMark val="none"/>
        <c:tickLblPos val="none"/>
        <c:crossAx val="145881344"/>
        <c:crosses val="autoZero"/>
        <c:crossBetween val="between"/>
      </c:valAx>
      <c:spPr>
        <a:noFill/>
        <a:ln>
          <a:noFill/>
        </a:ln>
        <a:effectLst/>
      </c:spPr>
    </c:plotArea>
    <c:legend>
      <c:legendPos val="r"/>
      <c:layout>
        <c:manualLayout>
          <c:xMode val="edge"/>
          <c:yMode val="edge"/>
          <c:x val="0.25460543410695374"/>
          <c:y val="3.425728574511791E-2"/>
          <c:w val="0.55801123107533501"/>
          <c:h val="4.136193665402834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5505495406824102"/>
          <c:y val="9.1773868110236495E-2"/>
          <c:w val="0.535723589238845"/>
          <c:h val="0.80358538385826639"/>
        </c:manualLayout>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a:outerShdw blurRad="50800" dist="38100" algn="l" rotWithShape="0">
                  <a:prstClr val="black">
                    <a:alpha val="40000"/>
                  </a:prstClr>
                </a:outerShdw>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layout>
                <c:manualLayout>
                  <c:x val="1.4986466535433103E-2"/>
                  <c:y val="0.1191946358267721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No sé</c:v>
                </c:pt>
              </c:strCache>
            </c:strRef>
          </c:cat>
          <c:val>
            <c:numRef>
              <c:f>Hoja1!$B$2:$B$4</c:f>
              <c:numCache>
                <c:formatCode>0.0%</c:formatCode>
                <c:ptCount val="3"/>
                <c:pt idx="0">
                  <c:v>0.69200000000000061</c:v>
                </c:pt>
                <c:pt idx="1">
                  <c:v>0.27</c:v>
                </c:pt>
                <c:pt idx="2">
                  <c:v>3.8000000000000006E-2</c:v>
                </c:pt>
              </c:numCache>
            </c:numRef>
          </c:val>
        </c:ser>
        <c:firstSliceAng val="0"/>
      </c:pieChart>
      <c:spPr>
        <a:noFill/>
        <a:ln>
          <a:noFill/>
        </a:ln>
        <a:effectLst/>
      </c:spPr>
    </c:plotArea>
    <c:legend>
      <c:legendPos val="b"/>
      <c:layout>
        <c:manualLayout>
          <c:xMode val="edge"/>
          <c:yMode val="edge"/>
          <c:x val="0.42168257874015863"/>
          <c:y val="1.8383120078740201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073638451443657"/>
          <c:y val="0.10625000000000002"/>
          <c:w val="0.77634694881889765"/>
          <c:h val="0.77667519685039599"/>
        </c:manualLayout>
      </c:layout>
      <c:barChart>
        <c:barDir val="bar"/>
        <c:grouping val="percentStacked"/>
        <c:ser>
          <c:idx val="0"/>
          <c:order val="0"/>
          <c:tx>
            <c:strRef>
              <c:f>Hoja1!$B$1</c:f>
              <c:strCache>
                <c:ptCount val="1"/>
                <c:pt idx="0">
                  <c:v>Sí</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De 18 a 34 años</c:v>
                </c:pt>
                <c:pt idx="1">
                  <c:v>De 35 a 44 años</c:v>
                </c:pt>
                <c:pt idx="2">
                  <c:v>De 45 a 54 años</c:v>
                </c:pt>
                <c:pt idx="3">
                  <c:v>De 55 y más años</c:v>
                </c:pt>
              </c:strCache>
            </c:strRef>
          </c:cat>
          <c:val>
            <c:numRef>
              <c:f>Hoja1!$B$2:$B$5</c:f>
              <c:numCache>
                <c:formatCode>0.0%</c:formatCode>
                <c:ptCount val="4"/>
                <c:pt idx="0">
                  <c:v>0.63600000000000112</c:v>
                </c:pt>
                <c:pt idx="1">
                  <c:v>0.66700000000000126</c:v>
                </c:pt>
                <c:pt idx="2">
                  <c:v>0.746000000000001</c:v>
                </c:pt>
                <c:pt idx="3">
                  <c:v>0.76500000000000112</c:v>
                </c:pt>
              </c:numCache>
            </c:numRef>
          </c:val>
        </c:ser>
        <c:ser>
          <c:idx val="1"/>
          <c:order val="1"/>
          <c:tx>
            <c:strRef>
              <c:f>Hoja1!$C$1</c:f>
              <c:strCache>
                <c:ptCount val="1"/>
                <c:pt idx="0">
                  <c:v>No</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De 18 a 34 años</c:v>
                </c:pt>
                <c:pt idx="1">
                  <c:v>De 35 a 44 años</c:v>
                </c:pt>
                <c:pt idx="2">
                  <c:v>De 45 a 54 años</c:v>
                </c:pt>
                <c:pt idx="3">
                  <c:v>De 55 y más años</c:v>
                </c:pt>
              </c:strCache>
            </c:strRef>
          </c:cat>
          <c:val>
            <c:numRef>
              <c:f>Hoja1!$C$2:$C$5</c:f>
              <c:numCache>
                <c:formatCode>0.0%</c:formatCode>
                <c:ptCount val="4"/>
                <c:pt idx="0">
                  <c:v>0.30300000000000032</c:v>
                </c:pt>
                <c:pt idx="1">
                  <c:v>0.30300000000000032</c:v>
                </c:pt>
                <c:pt idx="2">
                  <c:v>0.22900000000000001</c:v>
                </c:pt>
                <c:pt idx="3">
                  <c:v>0.21200000000000024</c:v>
                </c:pt>
              </c:numCache>
            </c:numRef>
          </c:val>
        </c:ser>
        <c:ser>
          <c:idx val="2"/>
          <c:order val="2"/>
          <c:tx>
            <c:strRef>
              <c:f>Hoja1!$D$1</c:f>
              <c:strCache>
                <c:ptCount val="1"/>
                <c:pt idx="0">
                  <c:v>No sé</c:v>
                </c:pt>
              </c:strCache>
            </c:strRef>
          </c:tx>
          <c:spPr>
            <a:solidFill>
              <a:schemeClr val="accent6">
                <a:lumMod val="40000"/>
                <a:lumOff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De 18 a 34 años</c:v>
                </c:pt>
                <c:pt idx="1">
                  <c:v>De 35 a 44 años</c:v>
                </c:pt>
                <c:pt idx="2">
                  <c:v>De 45 a 54 años</c:v>
                </c:pt>
                <c:pt idx="3">
                  <c:v>De 55 y más años</c:v>
                </c:pt>
              </c:strCache>
            </c:strRef>
          </c:cat>
          <c:val>
            <c:numRef>
              <c:f>Hoja1!$D$2:$D$5</c:f>
              <c:numCache>
                <c:formatCode>0.0%</c:formatCode>
                <c:ptCount val="4"/>
                <c:pt idx="0">
                  <c:v>6.1000000000000013E-2</c:v>
                </c:pt>
                <c:pt idx="1">
                  <c:v>3.0000000000000002E-2</c:v>
                </c:pt>
                <c:pt idx="2">
                  <c:v>2.5000000000000012E-2</c:v>
                </c:pt>
                <c:pt idx="3">
                  <c:v>2.4000000000000011E-2</c:v>
                </c:pt>
              </c:numCache>
            </c:numRef>
          </c:val>
        </c:ser>
        <c:overlap val="100"/>
        <c:axId val="149985536"/>
        <c:axId val="150011904"/>
      </c:barChart>
      <c:catAx>
        <c:axId val="14998553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0011904"/>
        <c:crosses val="autoZero"/>
        <c:auto val="1"/>
        <c:lblAlgn val="ctr"/>
        <c:lblOffset val="100"/>
      </c:catAx>
      <c:valAx>
        <c:axId val="150011904"/>
        <c:scaling>
          <c:orientation val="minMax"/>
        </c:scaling>
        <c:delete val="1"/>
        <c:axPos val="t"/>
        <c:numFmt formatCode="0%" sourceLinked="1"/>
        <c:majorTickMark val="none"/>
        <c:tickLblPos val="none"/>
        <c:crossAx val="149985536"/>
        <c:crosses val="autoZero"/>
        <c:crossBetween val="between"/>
      </c:valAx>
      <c:spPr>
        <a:noFill/>
        <a:ln>
          <a:noFill/>
        </a:ln>
        <a:effectLst/>
      </c:spPr>
    </c:plotArea>
    <c:legend>
      <c:legendPos val="b"/>
      <c:layout>
        <c:manualLayout>
          <c:xMode val="edge"/>
          <c:yMode val="edge"/>
          <c:x val="0.43431150584131456"/>
          <c:y val="3.292519685039369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68771366260230404"/>
          <c:y val="2.9746847302640201E-2"/>
          <c:w val="0.29448753910116032"/>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Televisión</c:v>
                </c:pt>
                <c:pt idx="1">
                  <c:v>En internet</c:v>
                </c:pt>
                <c:pt idx="2">
                  <c:v>Radio</c:v>
                </c:pt>
                <c:pt idx="3">
                  <c:v>Diarios</c:v>
                </c:pt>
                <c:pt idx="4">
                  <c:v>En transportes públicos (metro, tren, autobuses…)</c:v>
                </c:pt>
                <c:pt idx="5">
                  <c:v>En la calle (paradas de autobuses, vallas…)</c:v>
                </c:pt>
                <c:pt idx="6">
                  <c:v>No recuerdo</c:v>
                </c:pt>
              </c:strCache>
            </c:strRef>
          </c:cat>
          <c:val>
            <c:numRef>
              <c:f>Hoja1!$B$2:$B$8</c:f>
              <c:numCache>
                <c:formatCode>0.0%</c:formatCode>
                <c:ptCount val="7"/>
                <c:pt idx="0">
                  <c:v>0.99099999999999999</c:v>
                </c:pt>
                <c:pt idx="1">
                  <c:v>6.6000000000000003E-2</c:v>
                </c:pt>
                <c:pt idx="2">
                  <c:v>4.300000000000001E-2</c:v>
                </c:pt>
                <c:pt idx="3">
                  <c:v>1.2000000000000005E-2</c:v>
                </c:pt>
                <c:pt idx="4">
                  <c:v>9.0000000000000028E-3</c:v>
                </c:pt>
                <c:pt idx="5">
                  <c:v>6.0000000000000088E-3</c:v>
                </c:pt>
                <c:pt idx="6">
                  <c:v>3.0000000000000044E-3</c:v>
                </c:pt>
              </c:numCache>
            </c:numRef>
          </c:val>
        </c:ser>
        <c:gapWidth val="42"/>
        <c:axId val="150131456"/>
        <c:axId val="150132992"/>
      </c:barChart>
      <c:catAx>
        <c:axId val="15013145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0132992"/>
        <c:crosses val="autoZero"/>
        <c:auto val="1"/>
        <c:lblAlgn val="ctr"/>
        <c:lblOffset val="100"/>
      </c:catAx>
      <c:valAx>
        <c:axId val="150132992"/>
        <c:scaling>
          <c:orientation val="minMax"/>
        </c:scaling>
        <c:delete val="1"/>
        <c:axPos val="t"/>
        <c:numFmt formatCode="0.0%" sourceLinked="1"/>
        <c:majorTickMark val="none"/>
        <c:tickLblPos val="none"/>
        <c:crossAx val="150131456"/>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240733045110956"/>
          <c:y val="0.25190542554095302"/>
          <c:w val="0.5596152304384735"/>
          <c:h val="0.65289395949469875"/>
        </c:manualLayout>
      </c:layout>
      <c:pieChart>
        <c:varyColors val="1"/>
        <c:ser>
          <c:idx val="0"/>
          <c:order val="0"/>
          <c:tx>
            <c:strRef>
              <c:f>Hoja1!$B$1</c:f>
              <c:strCache>
                <c:ptCount val="1"/>
                <c:pt idx="0">
                  <c:v>Total</c:v>
                </c:pt>
              </c:strCache>
            </c:strRef>
          </c:tx>
          <c:spPr>
            <a:solidFill>
              <a:schemeClr val="tx2"/>
            </a:solidFill>
          </c:spPr>
          <c:dPt>
            <c:idx val="0"/>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No sé</c:v>
                </c:pt>
              </c:strCache>
            </c:strRef>
          </c:cat>
          <c:val>
            <c:numRef>
              <c:f>Hoja1!$B$2:$B$4</c:f>
              <c:numCache>
                <c:formatCode>0.0%</c:formatCode>
                <c:ptCount val="3"/>
                <c:pt idx="0">
                  <c:v>0.69200000000000061</c:v>
                </c:pt>
                <c:pt idx="1">
                  <c:v>0.27</c:v>
                </c:pt>
                <c:pt idx="2">
                  <c:v>3.8000000000000006E-2</c:v>
                </c:pt>
              </c:numCache>
            </c:numRef>
          </c:val>
        </c:ser>
        <c:firstSliceAng val="0"/>
      </c:pieChart>
      <c:spPr>
        <a:noFill/>
        <a:ln>
          <a:noFill/>
        </a:ln>
        <a:effectLst/>
      </c:spPr>
    </c:plotArea>
    <c:legend>
      <c:legendPos val="b"/>
      <c:layout>
        <c:manualLayout>
          <c:xMode val="edge"/>
          <c:yMode val="edge"/>
          <c:x val="2.7932578740157511E-2"/>
          <c:y val="4.6508120078740223E-2"/>
          <c:w val="0.72460604566862963"/>
          <c:h val="9.9178114196461803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5901171141144501"/>
          <c:y val="6.2307393195627898E-2"/>
          <c:w val="0.29448753910116032"/>
          <c:h val="0.90794591199268504"/>
        </c:manualLayout>
      </c:layout>
      <c:barChart>
        <c:barDir val="bar"/>
        <c:grouping val="clustered"/>
        <c:ser>
          <c:idx val="0"/>
          <c:order val="0"/>
          <c:tx>
            <c:strRef>
              <c:f>Hoja1!$B$1</c:f>
              <c:strCache>
                <c:ptCount val="1"/>
                <c:pt idx="0">
                  <c:v>Hombre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Televisión</c:v>
                </c:pt>
                <c:pt idx="1">
                  <c:v>En internet</c:v>
                </c:pt>
                <c:pt idx="2">
                  <c:v>Radio</c:v>
                </c:pt>
                <c:pt idx="3">
                  <c:v>Diarios</c:v>
                </c:pt>
                <c:pt idx="4">
                  <c:v>En transportes públicos (metro, tren, autobuses…)</c:v>
                </c:pt>
                <c:pt idx="5">
                  <c:v>En la calle (paradas de autobuses, vallas…)</c:v>
                </c:pt>
                <c:pt idx="6">
                  <c:v>No recuerdo</c:v>
                </c:pt>
              </c:strCache>
            </c:strRef>
          </c:cat>
          <c:val>
            <c:numRef>
              <c:f>Hoja1!$B$2:$B$8</c:f>
              <c:numCache>
                <c:formatCode>0.0%</c:formatCode>
                <c:ptCount val="7"/>
                <c:pt idx="0">
                  <c:v>0.99399999999999999</c:v>
                </c:pt>
                <c:pt idx="1">
                  <c:v>6.9000000000000034E-2</c:v>
                </c:pt>
                <c:pt idx="2">
                  <c:v>3.8000000000000006E-2</c:v>
                </c:pt>
                <c:pt idx="3">
                  <c:v>2.5000000000000012E-2</c:v>
                </c:pt>
                <c:pt idx="4">
                  <c:v>0</c:v>
                </c:pt>
                <c:pt idx="5">
                  <c:v>6.0000000000000088E-3</c:v>
                </c:pt>
                <c:pt idx="6">
                  <c:v>6.0000000000000088E-3</c:v>
                </c:pt>
              </c:numCache>
            </c:numRef>
          </c:val>
        </c:ser>
        <c:ser>
          <c:idx val="1"/>
          <c:order val="1"/>
          <c:tx>
            <c:strRef>
              <c:f>Hoja1!$C$1</c:f>
              <c:strCache>
                <c:ptCount val="1"/>
                <c:pt idx="0">
                  <c:v>Mujer</c:v>
                </c:pt>
              </c:strCache>
            </c:strRef>
          </c:tx>
          <c:spPr>
            <a:solidFill>
              <a:schemeClr val="accent6">
                <a:lumMod val="40000"/>
                <a:lumOff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Televisión</c:v>
                </c:pt>
                <c:pt idx="1">
                  <c:v>En internet</c:v>
                </c:pt>
                <c:pt idx="2">
                  <c:v>Radio</c:v>
                </c:pt>
                <c:pt idx="3">
                  <c:v>Diarios</c:v>
                </c:pt>
                <c:pt idx="4">
                  <c:v>En transportes públicos (metro, tren, autobuses…)</c:v>
                </c:pt>
                <c:pt idx="5">
                  <c:v>En la calle (paradas de autobuses, vallas…)</c:v>
                </c:pt>
                <c:pt idx="6">
                  <c:v>No recuerdo</c:v>
                </c:pt>
              </c:strCache>
            </c:strRef>
          </c:cat>
          <c:val>
            <c:numRef>
              <c:f>Hoja1!$C$2:$C$8</c:f>
              <c:numCache>
                <c:formatCode>0.0%</c:formatCode>
                <c:ptCount val="7"/>
                <c:pt idx="0">
                  <c:v>0.98899999999999999</c:v>
                </c:pt>
                <c:pt idx="1">
                  <c:v>6.5000000000000002E-2</c:v>
                </c:pt>
                <c:pt idx="2">
                  <c:v>4.8000000000000022E-2</c:v>
                </c:pt>
                <c:pt idx="3">
                  <c:v>0</c:v>
                </c:pt>
                <c:pt idx="4">
                  <c:v>1.6000000000000021E-2</c:v>
                </c:pt>
                <c:pt idx="5">
                  <c:v>5.0000000000000079E-3</c:v>
                </c:pt>
                <c:pt idx="6">
                  <c:v>0</c:v>
                </c:pt>
              </c:numCache>
            </c:numRef>
          </c:val>
        </c:ser>
        <c:gapWidth val="182"/>
        <c:overlap val="-10"/>
        <c:axId val="150338944"/>
        <c:axId val="150217856"/>
      </c:barChart>
      <c:catAx>
        <c:axId val="15033894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0217856"/>
        <c:crosses val="autoZero"/>
        <c:auto val="1"/>
        <c:lblAlgn val="ctr"/>
        <c:lblOffset val="100"/>
      </c:catAx>
      <c:valAx>
        <c:axId val="150217856"/>
        <c:scaling>
          <c:orientation val="minMax"/>
        </c:scaling>
        <c:delete val="1"/>
        <c:axPos val="t"/>
        <c:numFmt formatCode="0.0%" sourceLinked="1"/>
        <c:majorTickMark val="none"/>
        <c:tickLblPos val="none"/>
        <c:crossAx val="150338944"/>
        <c:crosses val="autoZero"/>
        <c:crossBetween val="between"/>
      </c:valAx>
      <c:spPr>
        <a:noFill/>
        <a:ln>
          <a:noFill/>
        </a:ln>
        <a:effectLst/>
      </c:spPr>
    </c:plotArea>
    <c:legend>
      <c:legendPos val="r"/>
      <c:layout>
        <c:manualLayout>
          <c:xMode val="edge"/>
          <c:yMode val="edge"/>
          <c:x val="0.51077520415649613"/>
          <c:y val="2.1937733414236068E-3"/>
          <c:w val="0.20639836314483631"/>
          <c:h val="5.9498517258766259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7693624032591351"/>
          <c:y val="7.8824333883427022E-2"/>
          <c:w val="0.27761746279398902"/>
          <c:h val="0.88860865739487727"/>
        </c:manualLayout>
      </c:layout>
      <c:barChart>
        <c:barDir val="bar"/>
        <c:grouping val="clustered"/>
        <c:ser>
          <c:idx val="0"/>
          <c:order val="0"/>
          <c:tx>
            <c:strRef>
              <c:f>Hoja1!$B$1</c:f>
              <c:strCache>
                <c:ptCount val="1"/>
                <c:pt idx="0">
                  <c:v>De 18 a 34 años</c:v>
                </c:pt>
              </c:strCache>
            </c:strRef>
          </c:tx>
          <c:spPr>
            <a:solidFill>
              <a:srgbClr val="C00000"/>
            </a:solidFill>
            <a:ln>
              <a:noFill/>
            </a:ln>
            <a:effectLst/>
          </c:spPr>
          <c:dLbls>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Televisión</c:v>
                </c:pt>
                <c:pt idx="1">
                  <c:v>En internet</c:v>
                </c:pt>
                <c:pt idx="2">
                  <c:v>Radio</c:v>
                </c:pt>
                <c:pt idx="3">
                  <c:v>Diarios</c:v>
                </c:pt>
                <c:pt idx="4">
                  <c:v>En transportes públicos (metro, tren, autobuses…)</c:v>
                </c:pt>
                <c:pt idx="5">
                  <c:v>En la calle (paradas de autobuses, vallas…)</c:v>
                </c:pt>
                <c:pt idx="6">
                  <c:v>No recuerdo</c:v>
                </c:pt>
              </c:strCache>
            </c:strRef>
          </c:cat>
          <c:val>
            <c:numRef>
              <c:f>Hoja1!$B$2:$B$8</c:f>
              <c:numCache>
                <c:formatCode>0.0%</c:formatCode>
                <c:ptCount val="7"/>
                <c:pt idx="0">
                  <c:v>0.99</c:v>
                </c:pt>
                <c:pt idx="1">
                  <c:v>0.15200000000000025</c:v>
                </c:pt>
                <c:pt idx="2">
                  <c:v>5.7000000000000023E-2</c:v>
                </c:pt>
                <c:pt idx="3">
                  <c:v>0</c:v>
                </c:pt>
                <c:pt idx="4">
                  <c:v>1.0000000000000005E-2</c:v>
                </c:pt>
                <c:pt idx="5">
                  <c:v>0</c:v>
                </c:pt>
                <c:pt idx="6">
                  <c:v>0</c:v>
                </c:pt>
              </c:numCache>
            </c:numRef>
          </c:val>
        </c:ser>
        <c:ser>
          <c:idx val="1"/>
          <c:order val="1"/>
          <c:tx>
            <c:strRef>
              <c:f>Hoja1!$C$1</c:f>
              <c:strCache>
                <c:ptCount val="1"/>
                <c:pt idx="0">
                  <c:v>De 35 a 44 años</c:v>
                </c:pt>
              </c:strCache>
            </c:strRef>
          </c:tx>
          <c:spPr>
            <a:solidFill>
              <a:schemeClr val="accent6">
                <a:lumMod val="40000"/>
                <a:lumOff val="60000"/>
              </a:schemeClr>
            </a:solidFill>
            <a:ln>
              <a:noFill/>
            </a:ln>
            <a:effectLst/>
          </c:spPr>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Televisión</c:v>
                </c:pt>
                <c:pt idx="1">
                  <c:v>En internet</c:v>
                </c:pt>
                <c:pt idx="2">
                  <c:v>Radio</c:v>
                </c:pt>
                <c:pt idx="3">
                  <c:v>Diarios</c:v>
                </c:pt>
                <c:pt idx="4">
                  <c:v>En transportes públicos (metro, tren, autobuses…)</c:v>
                </c:pt>
                <c:pt idx="5">
                  <c:v>En la calle (paradas de autobuses, vallas…)</c:v>
                </c:pt>
                <c:pt idx="6">
                  <c:v>No recuerdo</c:v>
                </c:pt>
              </c:strCache>
            </c:strRef>
          </c:cat>
          <c:val>
            <c:numRef>
              <c:f>Hoja1!$C$2:$C$8</c:f>
              <c:numCache>
                <c:formatCode>0.0%</c:formatCode>
                <c:ptCount val="7"/>
                <c:pt idx="0">
                  <c:v>0.98899999999999999</c:v>
                </c:pt>
                <c:pt idx="1">
                  <c:v>3.4000000000000002E-2</c:v>
                </c:pt>
                <c:pt idx="2">
                  <c:v>3.4000000000000002E-2</c:v>
                </c:pt>
                <c:pt idx="3">
                  <c:v>2.300000000000001E-2</c:v>
                </c:pt>
                <c:pt idx="4">
                  <c:v>0</c:v>
                </c:pt>
                <c:pt idx="5">
                  <c:v>0</c:v>
                </c:pt>
                <c:pt idx="6">
                  <c:v>0</c:v>
                </c:pt>
              </c:numCache>
            </c:numRef>
          </c:val>
        </c:ser>
        <c:ser>
          <c:idx val="2"/>
          <c:order val="2"/>
          <c:tx>
            <c:strRef>
              <c:f>Hoja1!$D$1</c:f>
              <c:strCache>
                <c:ptCount val="1"/>
                <c:pt idx="0">
                  <c:v>De 45 a 54 años</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Televisión</c:v>
                </c:pt>
                <c:pt idx="1">
                  <c:v>En internet</c:v>
                </c:pt>
                <c:pt idx="2">
                  <c:v>Radio</c:v>
                </c:pt>
                <c:pt idx="3">
                  <c:v>Diarios</c:v>
                </c:pt>
                <c:pt idx="4">
                  <c:v>En transportes públicos (metro, tren, autobuses…)</c:v>
                </c:pt>
                <c:pt idx="5">
                  <c:v>En la calle (paradas de autobuses, vallas…)</c:v>
                </c:pt>
                <c:pt idx="6">
                  <c:v>No recuerdo</c:v>
                </c:pt>
              </c:strCache>
            </c:strRef>
          </c:cat>
          <c:val>
            <c:numRef>
              <c:f>Hoja1!$D$2:$D$8</c:f>
              <c:numCache>
                <c:formatCode>0.0%</c:formatCode>
                <c:ptCount val="7"/>
                <c:pt idx="0">
                  <c:v>0.98899999999999999</c:v>
                </c:pt>
                <c:pt idx="1">
                  <c:v>3.4000000000000002E-2</c:v>
                </c:pt>
                <c:pt idx="2">
                  <c:v>5.7000000000000023E-2</c:v>
                </c:pt>
                <c:pt idx="3">
                  <c:v>2.300000000000001E-2</c:v>
                </c:pt>
                <c:pt idx="4">
                  <c:v>1.1000000000000024E-2</c:v>
                </c:pt>
                <c:pt idx="5">
                  <c:v>1.1000000000000024E-2</c:v>
                </c:pt>
                <c:pt idx="6">
                  <c:v>1.1000000000000024E-2</c:v>
                </c:pt>
              </c:numCache>
            </c:numRef>
          </c:val>
        </c:ser>
        <c:ser>
          <c:idx val="3"/>
          <c:order val="3"/>
          <c:tx>
            <c:strRef>
              <c:f>Hoja1!$E$1</c:f>
              <c:strCache>
                <c:ptCount val="1"/>
                <c:pt idx="0">
                  <c:v>De 55 y más años</c:v>
                </c:pt>
              </c:strCache>
            </c:strRef>
          </c:tx>
          <c:spPr>
            <a:solidFill>
              <a:schemeClr val="accent2">
                <a:lumMod val="60000"/>
                <a:lumOff val="40000"/>
              </a:schemeClr>
            </a:solidFill>
            <a:ln>
              <a:noFill/>
            </a:ln>
            <a:effectLst/>
          </c:spPr>
          <c:dLbls>
            <c:dLbl>
              <c:idx val="3"/>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Televisión</c:v>
                </c:pt>
                <c:pt idx="1">
                  <c:v>En internet</c:v>
                </c:pt>
                <c:pt idx="2">
                  <c:v>Radio</c:v>
                </c:pt>
                <c:pt idx="3">
                  <c:v>Diarios</c:v>
                </c:pt>
                <c:pt idx="4">
                  <c:v>En transportes públicos (metro, tren, autobuses…)</c:v>
                </c:pt>
                <c:pt idx="5">
                  <c:v>En la calle (paradas de autobuses, vallas…)</c:v>
                </c:pt>
                <c:pt idx="6">
                  <c:v>No recuerdo</c:v>
                </c:pt>
              </c:strCache>
            </c:strRef>
          </c:cat>
          <c:val>
            <c:numRef>
              <c:f>Hoja1!$E$2:$E$8</c:f>
              <c:numCache>
                <c:formatCode>0.0%</c:formatCode>
                <c:ptCount val="7"/>
                <c:pt idx="0">
                  <c:v>1</c:v>
                </c:pt>
                <c:pt idx="1">
                  <c:v>1.500000000000002E-2</c:v>
                </c:pt>
                <c:pt idx="2">
                  <c:v>1.500000000000002E-2</c:v>
                </c:pt>
                <c:pt idx="3">
                  <c:v>0</c:v>
                </c:pt>
                <c:pt idx="4">
                  <c:v>1.500000000000002E-2</c:v>
                </c:pt>
                <c:pt idx="5">
                  <c:v>1.500000000000002E-2</c:v>
                </c:pt>
                <c:pt idx="6">
                  <c:v>0</c:v>
                </c:pt>
              </c:numCache>
            </c:numRef>
          </c:val>
        </c:ser>
        <c:gapWidth val="42"/>
        <c:overlap val="-15"/>
        <c:axId val="150583168"/>
        <c:axId val="150584704"/>
      </c:barChart>
      <c:catAx>
        <c:axId val="15058316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0584704"/>
        <c:crosses val="autoZero"/>
        <c:auto val="1"/>
        <c:lblAlgn val="ctr"/>
        <c:lblOffset val="100"/>
      </c:catAx>
      <c:valAx>
        <c:axId val="150584704"/>
        <c:scaling>
          <c:orientation val="minMax"/>
        </c:scaling>
        <c:delete val="1"/>
        <c:axPos val="t"/>
        <c:numFmt formatCode="0.0%" sourceLinked="1"/>
        <c:majorTickMark val="none"/>
        <c:tickLblPos val="none"/>
        <c:crossAx val="150583168"/>
        <c:crosses val="autoZero"/>
        <c:crossBetween val="between"/>
      </c:valAx>
      <c:spPr>
        <a:noFill/>
        <a:ln>
          <a:noFill/>
        </a:ln>
        <a:effectLst/>
      </c:spPr>
    </c:plotArea>
    <c:legend>
      <c:legendPos val="r"/>
      <c:layout>
        <c:manualLayout>
          <c:xMode val="edge"/>
          <c:yMode val="edge"/>
          <c:x val="0.3376884891577715"/>
          <c:y val="4.8107587253209023E-3"/>
          <c:w val="0.57841759547378102"/>
          <c:h val="8.3077849932074288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68771366260230404"/>
          <c:y val="2.9746847302640201E-2"/>
          <c:w val="0.22471511101941125"/>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Pt>
            <c:idx val="0"/>
            <c:spPr>
              <a:solidFill>
                <a:schemeClr val="accent2">
                  <a:lumMod val="40000"/>
                  <a:lumOff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Agencia tributaria</c:v>
                </c:pt>
                <c:pt idx="1">
                  <c:v>Ministerio de Hacienda y Administraciones Públicas</c:v>
                </c:pt>
                <c:pt idx="2">
                  <c:v>Gobierno de España</c:v>
                </c:pt>
                <c:pt idx="3">
                  <c:v>Ministerio de Sanidad, Servicios Sociales e Igualdad (sanidad canarias)</c:v>
                </c:pt>
                <c:pt idx="4">
                  <c:v>Ministerio de Economía y Competitividad</c:v>
                </c:pt>
                <c:pt idx="5">
                  <c:v>Dirección General de Tráfico</c:v>
                </c:pt>
                <c:pt idx="6">
                  <c:v>Tesoro público  (letras / bonos del tesoro)</c:v>
                </c:pt>
                <c:pt idx="7">
                  <c:v>Ministerio del Interior</c:v>
                </c:pt>
                <c:pt idx="8">
                  <c:v>Ministerio de  Fomento</c:v>
                </c:pt>
                <c:pt idx="9">
                  <c:v>Otros</c:v>
                </c:pt>
                <c:pt idx="10">
                  <c:v>Ninguna</c:v>
                </c:pt>
                <c:pt idx="11">
                  <c:v>NS/NC</c:v>
                </c:pt>
              </c:strCache>
            </c:strRef>
          </c:cat>
          <c:val>
            <c:numRef>
              <c:f>Hoja1!$B$2:$B$13</c:f>
              <c:numCache>
                <c:formatCode>0.0%</c:formatCode>
                <c:ptCount val="12"/>
                <c:pt idx="0">
                  <c:v>0.51400000000000001</c:v>
                </c:pt>
                <c:pt idx="1">
                  <c:v>0.37900000000000056</c:v>
                </c:pt>
                <c:pt idx="2">
                  <c:v>1.2000000000000005E-2</c:v>
                </c:pt>
                <c:pt idx="3">
                  <c:v>1.2000000000000005E-2</c:v>
                </c:pt>
                <c:pt idx="4">
                  <c:v>3.0000000000000044E-3</c:v>
                </c:pt>
                <c:pt idx="5">
                  <c:v>3.0000000000000044E-3</c:v>
                </c:pt>
                <c:pt idx="6">
                  <c:v>3.0000000000000044E-3</c:v>
                </c:pt>
                <c:pt idx="7">
                  <c:v>3.0000000000000044E-3</c:v>
                </c:pt>
                <c:pt idx="8">
                  <c:v>3.0000000000000044E-3</c:v>
                </c:pt>
                <c:pt idx="9">
                  <c:v>2.300000000000001E-2</c:v>
                </c:pt>
                <c:pt idx="10">
                  <c:v>3.0000000000000044E-3</c:v>
                </c:pt>
                <c:pt idx="11">
                  <c:v>4.300000000000001E-2</c:v>
                </c:pt>
              </c:numCache>
            </c:numRef>
          </c:val>
        </c:ser>
        <c:gapWidth val="42"/>
        <c:axId val="150611072"/>
        <c:axId val="150612608"/>
      </c:barChart>
      <c:catAx>
        <c:axId val="150611072"/>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0612608"/>
        <c:crosses val="autoZero"/>
        <c:auto val="1"/>
        <c:lblAlgn val="ctr"/>
        <c:lblOffset val="100"/>
      </c:catAx>
      <c:valAx>
        <c:axId val="150612608"/>
        <c:scaling>
          <c:orientation val="minMax"/>
          <c:max val="1"/>
        </c:scaling>
        <c:delete val="1"/>
        <c:axPos val="t"/>
        <c:numFmt formatCode="0.0%" sourceLinked="1"/>
        <c:tickLblPos val="none"/>
        <c:crossAx val="150611072"/>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dPt>
            <c:idx val="0"/>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No sé</c:v>
                </c:pt>
              </c:strCache>
            </c:strRef>
          </c:cat>
          <c:val>
            <c:numRef>
              <c:f>Hoja1!$B$2:$B$4</c:f>
              <c:numCache>
                <c:formatCode>0.0%</c:formatCode>
                <c:ptCount val="3"/>
                <c:pt idx="0">
                  <c:v>0.69200000000000061</c:v>
                </c:pt>
                <c:pt idx="1">
                  <c:v>0.27</c:v>
                </c:pt>
                <c:pt idx="2">
                  <c:v>3.8000000000000006E-2</c:v>
                </c:pt>
              </c:numCache>
            </c:numRef>
          </c:val>
        </c:ser>
        <c:firstSliceAng val="0"/>
      </c:pieChart>
      <c:spPr>
        <a:noFill/>
        <a:ln>
          <a:noFill/>
        </a:ln>
        <a:effectLst/>
      </c:spPr>
    </c:plotArea>
    <c:legend>
      <c:legendPos val="b"/>
      <c:layout>
        <c:manualLayout>
          <c:xMode val="edge"/>
          <c:yMode val="edge"/>
          <c:x val="2.7932578740157511E-2"/>
          <c:y val="4.6508120078740223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9396778736296274"/>
          <c:y val="6.2307393195627898E-2"/>
          <c:w val="0.38823338948325131"/>
          <c:h val="0.90794591199268504"/>
        </c:manualLayout>
      </c:layout>
      <c:barChart>
        <c:barDir val="bar"/>
        <c:grouping val="clustered"/>
        <c:ser>
          <c:idx val="0"/>
          <c:order val="0"/>
          <c:tx>
            <c:strRef>
              <c:f>Hoja1!$B$1</c:f>
              <c:strCache>
                <c:ptCount val="1"/>
                <c:pt idx="0">
                  <c:v>Hombre</c:v>
                </c:pt>
              </c:strCache>
            </c:strRef>
          </c:tx>
          <c:spPr>
            <a:solidFill>
              <a:srgbClr val="C00000"/>
            </a:solidFill>
            <a:ln>
              <a:noFill/>
            </a:ln>
            <a:effectLst/>
          </c:spPr>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Agencia tributaria</c:v>
                </c:pt>
                <c:pt idx="1">
                  <c:v>Ministerio de Hacienda y Administraciones Públicas</c:v>
                </c:pt>
                <c:pt idx="2">
                  <c:v>Gobierno de España</c:v>
                </c:pt>
                <c:pt idx="3">
                  <c:v>Ministerio de Sanidad, Servicios Sociales e Igualdad (sanidad canarias)</c:v>
                </c:pt>
                <c:pt idx="4">
                  <c:v>Ministerio de Economía y Competitividad</c:v>
                </c:pt>
                <c:pt idx="5">
                  <c:v>Dirección General de Tráfico</c:v>
                </c:pt>
                <c:pt idx="6">
                  <c:v>Tesoro público  (letras / bonos del tesoro)</c:v>
                </c:pt>
                <c:pt idx="7">
                  <c:v>Ministerio del Interior</c:v>
                </c:pt>
                <c:pt idx="8">
                  <c:v>Ministerio de  Fomento</c:v>
                </c:pt>
                <c:pt idx="9">
                  <c:v>Otros</c:v>
                </c:pt>
                <c:pt idx="10">
                  <c:v>Ninguna</c:v>
                </c:pt>
                <c:pt idx="11">
                  <c:v>NS/NC</c:v>
                </c:pt>
              </c:strCache>
            </c:strRef>
          </c:cat>
          <c:val>
            <c:numRef>
              <c:f>Hoja1!$B$2:$B$13</c:f>
              <c:numCache>
                <c:formatCode>0.0%</c:formatCode>
                <c:ptCount val="12"/>
                <c:pt idx="0">
                  <c:v>0.51300000000000001</c:v>
                </c:pt>
                <c:pt idx="1">
                  <c:v>0.38800000000000057</c:v>
                </c:pt>
                <c:pt idx="2">
                  <c:v>6.0000000000000088E-3</c:v>
                </c:pt>
                <c:pt idx="3">
                  <c:v>0</c:v>
                </c:pt>
                <c:pt idx="4">
                  <c:v>0</c:v>
                </c:pt>
                <c:pt idx="5">
                  <c:v>6.0000000000000088E-3</c:v>
                </c:pt>
                <c:pt idx="6">
                  <c:v>6.0000000000000088E-3</c:v>
                </c:pt>
                <c:pt idx="7">
                  <c:v>6.0000000000000088E-3</c:v>
                </c:pt>
                <c:pt idx="8">
                  <c:v>6.0000000000000088E-3</c:v>
                </c:pt>
                <c:pt idx="9">
                  <c:v>1.9000000000000031E-2</c:v>
                </c:pt>
                <c:pt idx="10">
                  <c:v>6.0000000000000088E-3</c:v>
                </c:pt>
                <c:pt idx="11">
                  <c:v>4.4000000000000032E-2</c:v>
                </c:pt>
              </c:numCache>
            </c:numRef>
          </c:val>
        </c:ser>
        <c:ser>
          <c:idx val="1"/>
          <c:order val="1"/>
          <c:tx>
            <c:strRef>
              <c:f>Hoja1!$C$1</c:f>
              <c:strCache>
                <c:ptCount val="1"/>
                <c:pt idx="0">
                  <c:v>Mujer</c:v>
                </c:pt>
              </c:strCache>
            </c:strRef>
          </c:tx>
          <c:spPr>
            <a:solidFill>
              <a:schemeClr val="accent6">
                <a:lumMod val="40000"/>
                <a:lumOff val="60000"/>
              </a:schemeClr>
            </a:solidFill>
            <a:ln>
              <a:noFill/>
            </a:ln>
            <a:effectLst/>
          </c:spPr>
          <c:dLbls>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Agencia tributaria</c:v>
                </c:pt>
                <c:pt idx="1">
                  <c:v>Ministerio de Hacienda y Administraciones Públicas</c:v>
                </c:pt>
                <c:pt idx="2">
                  <c:v>Gobierno de España</c:v>
                </c:pt>
                <c:pt idx="3">
                  <c:v>Ministerio de Sanidad, Servicios Sociales e Igualdad (sanidad canarias)</c:v>
                </c:pt>
                <c:pt idx="4">
                  <c:v>Ministerio de Economía y Competitividad</c:v>
                </c:pt>
                <c:pt idx="5">
                  <c:v>Dirección General de Tráfico</c:v>
                </c:pt>
                <c:pt idx="6">
                  <c:v>Tesoro público  (letras / bonos del tesoro)</c:v>
                </c:pt>
                <c:pt idx="7">
                  <c:v>Ministerio del Interior</c:v>
                </c:pt>
                <c:pt idx="8">
                  <c:v>Ministerio de  Fomento</c:v>
                </c:pt>
                <c:pt idx="9">
                  <c:v>Otros</c:v>
                </c:pt>
                <c:pt idx="10">
                  <c:v>Ninguna</c:v>
                </c:pt>
                <c:pt idx="11">
                  <c:v>NS/NC</c:v>
                </c:pt>
              </c:strCache>
            </c:strRef>
          </c:cat>
          <c:val>
            <c:numRef>
              <c:f>Hoja1!$C$2:$C$13</c:f>
              <c:numCache>
                <c:formatCode>0.0%</c:formatCode>
                <c:ptCount val="12"/>
                <c:pt idx="0">
                  <c:v>0.51600000000000001</c:v>
                </c:pt>
                <c:pt idx="1">
                  <c:v>0.3710000000000005</c:v>
                </c:pt>
                <c:pt idx="2">
                  <c:v>1.6000000000000021E-2</c:v>
                </c:pt>
                <c:pt idx="3">
                  <c:v>2.2000000000000016E-2</c:v>
                </c:pt>
                <c:pt idx="4">
                  <c:v>5.0000000000000079E-3</c:v>
                </c:pt>
                <c:pt idx="5">
                  <c:v>0</c:v>
                </c:pt>
                <c:pt idx="6">
                  <c:v>0</c:v>
                </c:pt>
                <c:pt idx="7">
                  <c:v>0</c:v>
                </c:pt>
                <c:pt idx="8">
                  <c:v>0</c:v>
                </c:pt>
                <c:pt idx="9">
                  <c:v>2.7000000000000048E-2</c:v>
                </c:pt>
                <c:pt idx="10">
                  <c:v>0</c:v>
                </c:pt>
                <c:pt idx="11">
                  <c:v>4.300000000000001E-2</c:v>
                </c:pt>
              </c:numCache>
            </c:numRef>
          </c:val>
        </c:ser>
        <c:gapWidth val="182"/>
        <c:overlap val="-20"/>
        <c:axId val="150740352"/>
        <c:axId val="150779008"/>
      </c:barChart>
      <c:catAx>
        <c:axId val="15074035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0779008"/>
        <c:crosses val="autoZero"/>
        <c:auto val="1"/>
        <c:lblAlgn val="ctr"/>
        <c:lblOffset val="100"/>
      </c:catAx>
      <c:valAx>
        <c:axId val="150779008"/>
        <c:scaling>
          <c:orientation val="minMax"/>
        </c:scaling>
        <c:delete val="1"/>
        <c:axPos val="t"/>
        <c:numFmt formatCode="0.0%" sourceLinked="1"/>
        <c:majorTickMark val="none"/>
        <c:tickLblPos val="none"/>
        <c:crossAx val="150740352"/>
        <c:crosses val="autoZero"/>
        <c:crossBetween val="between"/>
      </c:valAx>
      <c:spPr>
        <a:noFill/>
        <a:ln>
          <a:noFill/>
        </a:ln>
        <a:effectLst/>
      </c:spPr>
    </c:plotArea>
    <c:legend>
      <c:legendPos val="r"/>
      <c:layout>
        <c:manualLayout>
          <c:xMode val="edge"/>
          <c:yMode val="edge"/>
          <c:x val="0.52030867941600101"/>
          <c:y val="2.1937733414236068E-3"/>
          <c:w val="0.20639836314483631"/>
          <c:h val="5.9498517258766259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4240305118110247"/>
          <c:y val="0.10625000000000002"/>
          <c:w val="0.834680282152231"/>
          <c:h val="0.77667519685039599"/>
        </c:manualLayout>
      </c:layout>
      <c:barChart>
        <c:barDir val="bar"/>
        <c:grouping val="percentStacked"/>
        <c:ser>
          <c:idx val="0"/>
          <c:order val="0"/>
          <c:tx>
            <c:strRef>
              <c:f>Hoja1!$B$1</c:f>
              <c:strCache>
                <c:ptCount val="1"/>
                <c:pt idx="0">
                  <c:v>Sí</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Hoja1!$B$2:$B$3</c:f>
              <c:numCache>
                <c:formatCode>0.0%</c:formatCode>
                <c:ptCount val="2"/>
                <c:pt idx="0">
                  <c:v>0.33300000000000063</c:v>
                </c:pt>
                <c:pt idx="1">
                  <c:v>0.31900000000000056</c:v>
                </c:pt>
              </c:numCache>
            </c:numRef>
          </c:val>
        </c:ser>
        <c:ser>
          <c:idx val="1"/>
          <c:order val="1"/>
          <c:tx>
            <c:strRef>
              <c:f>Hoja1!$C$1</c:f>
              <c:strCache>
                <c:ptCount val="1"/>
                <c:pt idx="0">
                  <c:v>No</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Hoja1!$C$2:$C$3</c:f>
              <c:numCache>
                <c:formatCode>0.0%</c:formatCode>
                <c:ptCount val="2"/>
                <c:pt idx="0">
                  <c:v>0.31700000000000056</c:v>
                </c:pt>
                <c:pt idx="1">
                  <c:v>0.30700000000000038</c:v>
                </c:pt>
              </c:numCache>
            </c:numRef>
          </c:val>
        </c:ser>
        <c:ser>
          <c:idx val="2"/>
          <c:order val="2"/>
          <c:tx>
            <c:strRef>
              <c:f>Hoja1!$D$1</c:f>
              <c:strCache>
                <c:ptCount val="1"/>
                <c:pt idx="0">
                  <c:v>No sé</c:v>
                </c:pt>
              </c:strCache>
            </c:strRef>
          </c:tx>
          <c:spPr>
            <a:solidFill>
              <a:schemeClr val="accent6">
                <a:lumMod val="40000"/>
                <a:lumOff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Hoja1!$D$2:$D$3</c:f>
              <c:numCache>
                <c:formatCode>0.0%</c:formatCode>
                <c:ptCount val="2"/>
                <c:pt idx="0">
                  <c:v>0.35000000000000031</c:v>
                </c:pt>
                <c:pt idx="1">
                  <c:v>0.3740000000000005</c:v>
                </c:pt>
              </c:numCache>
            </c:numRef>
          </c:val>
        </c:ser>
        <c:overlap val="100"/>
        <c:axId val="119931648"/>
        <c:axId val="119933184"/>
      </c:barChart>
      <c:catAx>
        <c:axId val="11993164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19933184"/>
        <c:crosses val="autoZero"/>
        <c:auto val="1"/>
        <c:lblAlgn val="ctr"/>
        <c:lblOffset val="100"/>
      </c:catAx>
      <c:valAx>
        <c:axId val="119933184"/>
        <c:scaling>
          <c:orientation val="minMax"/>
        </c:scaling>
        <c:delete val="1"/>
        <c:axPos val="t"/>
        <c:numFmt formatCode="0%" sourceLinked="1"/>
        <c:majorTickMark val="none"/>
        <c:tickLblPos val="none"/>
        <c:crossAx val="119931648"/>
        <c:crosses val="autoZero"/>
        <c:crossBetween val="between"/>
      </c:valAx>
      <c:spPr>
        <a:noFill/>
        <a:ln>
          <a:noFill/>
        </a:ln>
        <a:effectLst/>
      </c:spPr>
    </c:plotArea>
    <c:legend>
      <c:legendPos val="b"/>
      <c:layout>
        <c:manualLayout>
          <c:xMode val="edge"/>
          <c:yMode val="edge"/>
          <c:x val="0.40528871391076188"/>
          <c:y val="3.6050196850393706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5507227847043605"/>
          <c:y val="8.2969840689265148E-2"/>
          <c:w val="0.37819167934508663"/>
          <c:h val="0.90428448900324687"/>
        </c:manualLayout>
      </c:layout>
      <c:barChart>
        <c:barDir val="bar"/>
        <c:grouping val="clustered"/>
        <c:ser>
          <c:idx val="0"/>
          <c:order val="0"/>
          <c:tx>
            <c:strRef>
              <c:f>Hoja1!$B$1</c:f>
              <c:strCache>
                <c:ptCount val="1"/>
                <c:pt idx="0">
                  <c:v>De 18 a 34 años</c:v>
                </c:pt>
              </c:strCache>
            </c:strRef>
          </c:tx>
          <c:spPr>
            <a:solidFill>
              <a:srgbClr val="C00000"/>
            </a:solidFill>
            <a:ln>
              <a:noFill/>
            </a:ln>
            <a:effectLst/>
          </c:spPr>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Agencia tributaria</c:v>
                </c:pt>
                <c:pt idx="1">
                  <c:v>Ministerio de Hacienda y Administraciones Públicas</c:v>
                </c:pt>
                <c:pt idx="2">
                  <c:v>Gobierno de España</c:v>
                </c:pt>
                <c:pt idx="3">
                  <c:v>Ministerio de Sanidad, Servicios Sociales e Igualdad (sanidad canarias)</c:v>
                </c:pt>
                <c:pt idx="4">
                  <c:v>Ministerio de Economía y Competitividad</c:v>
                </c:pt>
                <c:pt idx="5">
                  <c:v>Dirección General de Tráfico</c:v>
                </c:pt>
                <c:pt idx="6">
                  <c:v>Tesoro público  (letras / bonos del tesoro)</c:v>
                </c:pt>
                <c:pt idx="7">
                  <c:v>Ministerio del Interior</c:v>
                </c:pt>
                <c:pt idx="8">
                  <c:v>Ministerio de  Fomento</c:v>
                </c:pt>
                <c:pt idx="9">
                  <c:v>Otros</c:v>
                </c:pt>
                <c:pt idx="10">
                  <c:v>Ninguna</c:v>
                </c:pt>
                <c:pt idx="11">
                  <c:v>NS/NC</c:v>
                </c:pt>
              </c:strCache>
            </c:strRef>
          </c:cat>
          <c:val>
            <c:numRef>
              <c:f>Hoja1!$B$2:$B$13</c:f>
              <c:numCache>
                <c:formatCode>0.0%</c:formatCode>
                <c:ptCount val="12"/>
                <c:pt idx="0">
                  <c:v>0.53300000000000003</c:v>
                </c:pt>
                <c:pt idx="1">
                  <c:v>0.32400000000000057</c:v>
                </c:pt>
                <c:pt idx="2">
                  <c:v>1.0000000000000005E-2</c:v>
                </c:pt>
                <c:pt idx="3">
                  <c:v>1.9000000000000031E-2</c:v>
                </c:pt>
                <c:pt idx="4">
                  <c:v>0</c:v>
                </c:pt>
                <c:pt idx="5">
                  <c:v>0</c:v>
                </c:pt>
                <c:pt idx="6">
                  <c:v>0</c:v>
                </c:pt>
                <c:pt idx="7">
                  <c:v>0</c:v>
                </c:pt>
                <c:pt idx="8">
                  <c:v>1.0000000000000005E-2</c:v>
                </c:pt>
                <c:pt idx="9">
                  <c:v>3.8000000000000006E-2</c:v>
                </c:pt>
                <c:pt idx="10">
                  <c:v>0</c:v>
                </c:pt>
                <c:pt idx="11">
                  <c:v>6.7000000000000004E-2</c:v>
                </c:pt>
              </c:numCache>
            </c:numRef>
          </c:val>
        </c:ser>
        <c:ser>
          <c:idx val="1"/>
          <c:order val="1"/>
          <c:tx>
            <c:strRef>
              <c:f>Hoja1!$C$1</c:f>
              <c:strCache>
                <c:ptCount val="1"/>
                <c:pt idx="0">
                  <c:v>De 35 a 44 años</c:v>
                </c:pt>
              </c:strCache>
            </c:strRef>
          </c:tx>
          <c:spPr>
            <a:solidFill>
              <a:schemeClr val="accent6">
                <a:lumMod val="40000"/>
                <a:lumOff val="60000"/>
              </a:schemeClr>
            </a:solidFill>
            <a:ln>
              <a:noFill/>
            </a:ln>
            <a:effectLst/>
          </c:spPr>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Agencia tributaria</c:v>
                </c:pt>
                <c:pt idx="1">
                  <c:v>Ministerio de Hacienda y Administraciones Públicas</c:v>
                </c:pt>
                <c:pt idx="2">
                  <c:v>Gobierno de España</c:v>
                </c:pt>
                <c:pt idx="3">
                  <c:v>Ministerio de Sanidad, Servicios Sociales e Igualdad (sanidad canarias)</c:v>
                </c:pt>
                <c:pt idx="4">
                  <c:v>Ministerio de Economía y Competitividad</c:v>
                </c:pt>
                <c:pt idx="5">
                  <c:v>Dirección General de Tráfico</c:v>
                </c:pt>
                <c:pt idx="6">
                  <c:v>Tesoro público  (letras / bonos del tesoro)</c:v>
                </c:pt>
                <c:pt idx="7">
                  <c:v>Ministerio del Interior</c:v>
                </c:pt>
                <c:pt idx="8">
                  <c:v>Ministerio de  Fomento</c:v>
                </c:pt>
                <c:pt idx="9">
                  <c:v>Otros</c:v>
                </c:pt>
                <c:pt idx="10">
                  <c:v>Ninguna</c:v>
                </c:pt>
                <c:pt idx="11">
                  <c:v>NS/NC</c:v>
                </c:pt>
              </c:strCache>
            </c:strRef>
          </c:cat>
          <c:val>
            <c:numRef>
              <c:f>Hoja1!$C$2:$C$13</c:f>
              <c:numCache>
                <c:formatCode>0.0%</c:formatCode>
                <c:ptCount val="12"/>
                <c:pt idx="0">
                  <c:v>0.55700000000000005</c:v>
                </c:pt>
                <c:pt idx="1">
                  <c:v>0.33000000000000063</c:v>
                </c:pt>
                <c:pt idx="2">
                  <c:v>1.1000000000000024E-2</c:v>
                </c:pt>
                <c:pt idx="3">
                  <c:v>0</c:v>
                </c:pt>
                <c:pt idx="4">
                  <c:v>0</c:v>
                </c:pt>
                <c:pt idx="5">
                  <c:v>1.1000000000000024E-2</c:v>
                </c:pt>
                <c:pt idx="6">
                  <c:v>0</c:v>
                </c:pt>
                <c:pt idx="7">
                  <c:v>1.1000000000000024E-2</c:v>
                </c:pt>
                <c:pt idx="8">
                  <c:v>0</c:v>
                </c:pt>
                <c:pt idx="9">
                  <c:v>2.300000000000001E-2</c:v>
                </c:pt>
                <c:pt idx="10">
                  <c:v>1.1000000000000024E-2</c:v>
                </c:pt>
                <c:pt idx="11">
                  <c:v>4.5000000000000012E-2</c:v>
                </c:pt>
              </c:numCache>
            </c:numRef>
          </c:val>
        </c:ser>
        <c:ser>
          <c:idx val="2"/>
          <c:order val="2"/>
          <c:tx>
            <c:strRef>
              <c:f>Hoja1!$D$1</c:f>
              <c:strCache>
                <c:ptCount val="1"/>
                <c:pt idx="0">
                  <c:v>De 45 a 54 años</c:v>
                </c:pt>
              </c:strCache>
            </c:strRef>
          </c:tx>
          <c:spPr>
            <a:solidFill>
              <a:srgbClr val="FF0000"/>
            </a:solidFill>
            <a:ln>
              <a:noFill/>
            </a:ln>
            <a:effectLst/>
          </c:spPr>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Agencia tributaria</c:v>
                </c:pt>
                <c:pt idx="1">
                  <c:v>Ministerio de Hacienda y Administraciones Públicas</c:v>
                </c:pt>
                <c:pt idx="2">
                  <c:v>Gobierno de España</c:v>
                </c:pt>
                <c:pt idx="3">
                  <c:v>Ministerio de Sanidad, Servicios Sociales e Igualdad (sanidad canarias)</c:v>
                </c:pt>
                <c:pt idx="4">
                  <c:v>Ministerio de Economía y Competitividad</c:v>
                </c:pt>
                <c:pt idx="5">
                  <c:v>Dirección General de Tráfico</c:v>
                </c:pt>
                <c:pt idx="6">
                  <c:v>Tesoro público  (letras / bonos del tesoro)</c:v>
                </c:pt>
                <c:pt idx="7">
                  <c:v>Ministerio del Interior</c:v>
                </c:pt>
                <c:pt idx="8">
                  <c:v>Ministerio de  Fomento</c:v>
                </c:pt>
                <c:pt idx="9">
                  <c:v>Otros</c:v>
                </c:pt>
                <c:pt idx="10">
                  <c:v>Ninguna</c:v>
                </c:pt>
                <c:pt idx="11">
                  <c:v>NS/NC</c:v>
                </c:pt>
              </c:strCache>
            </c:strRef>
          </c:cat>
          <c:val>
            <c:numRef>
              <c:f>Hoja1!$D$2:$D$13</c:f>
              <c:numCache>
                <c:formatCode>0.0%</c:formatCode>
                <c:ptCount val="12"/>
                <c:pt idx="0">
                  <c:v>0.53400000000000003</c:v>
                </c:pt>
                <c:pt idx="1">
                  <c:v>0.43200000000000038</c:v>
                </c:pt>
                <c:pt idx="2">
                  <c:v>2.300000000000001E-2</c:v>
                </c:pt>
                <c:pt idx="3">
                  <c:v>0</c:v>
                </c:pt>
                <c:pt idx="4">
                  <c:v>0</c:v>
                </c:pt>
                <c:pt idx="5">
                  <c:v>0</c:v>
                </c:pt>
                <c:pt idx="6">
                  <c:v>0</c:v>
                </c:pt>
                <c:pt idx="7">
                  <c:v>0</c:v>
                </c:pt>
                <c:pt idx="8">
                  <c:v>0</c:v>
                </c:pt>
                <c:pt idx="9">
                  <c:v>0</c:v>
                </c:pt>
                <c:pt idx="10">
                  <c:v>0</c:v>
                </c:pt>
                <c:pt idx="11">
                  <c:v>1.1000000000000024E-2</c:v>
                </c:pt>
              </c:numCache>
            </c:numRef>
          </c:val>
        </c:ser>
        <c:ser>
          <c:idx val="3"/>
          <c:order val="3"/>
          <c:tx>
            <c:strRef>
              <c:f>Hoja1!$E$1</c:f>
              <c:strCache>
                <c:ptCount val="1"/>
                <c:pt idx="0">
                  <c:v>De 55 y más años</c:v>
                </c:pt>
              </c:strCache>
            </c:strRef>
          </c:tx>
          <c:spPr>
            <a:solidFill>
              <a:schemeClr val="accent2">
                <a:lumMod val="60000"/>
                <a:lumOff val="40000"/>
              </a:schemeClr>
            </a:solidFill>
            <a:ln>
              <a:noFill/>
            </a:ln>
            <a:effectLst/>
          </c:spPr>
          <c:dLbls>
            <c:dLbl>
              <c:idx val="2"/>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Agencia tributaria</c:v>
                </c:pt>
                <c:pt idx="1">
                  <c:v>Ministerio de Hacienda y Administraciones Públicas</c:v>
                </c:pt>
                <c:pt idx="2">
                  <c:v>Gobierno de España</c:v>
                </c:pt>
                <c:pt idx="3">
                  <c:v>Ministerio de Sanidad, Servicios Sociales e Igualdad (sanidad canarias)</c:v>
                </c:pt>
                <c:pt idx="4">
                  <c:v>Ministerio de Economía y Competitividad</c:v>
                </c:pt>
                <c:pt idx="5">
                  <c:v>Dirección General de Tráfico</c:v>
                </c:pt>
                <c:pt idx="6">
                  <c:v>Tesoro público  (letras / bonos del tesoro)</c:v>
                </c:pt>
                <c:pt idx="7">
                  <c:v>Ministerio del Interior</c:v>
                </c:pt>
                <c:pt idx="8">
                  <c:v>Ministerio de  Fomento</c:v>
                </c:pt>
                <c:pt idx="9">
                  <c:v>Otros</c:v>
                </c:pt>
                <c:pt idx="10">
                  <c:v>Ninguna</c:v>
                </c:pt>
                <c:pt idx="11">
                  <c:v>NS/NC</c:v>
                </c:pt>
              </c:strCache>
            </c:strRef>
          </c:cat>
          <c:val>
            <c:numRef>
              <c:f>Hoja1!$E$2:$E$13</c:f>
              <c:numCache>
                <c:formatCode>0.0%</c:formatCode>
                <c:ptCount val="12"/>
                <c:pt idx="0">
                  <c:v>0.4</c:v>
                </c:pt>
                <c:pt idx="1">
                  <c:v>0.46200000000000002</c:v>
                </c:pt>
                <c:pt idx="2">
                  <c:v>0</c:v>
                </c:pt>
                <c:pt idx="3">
                  <c:v>3.1000000000000045E-2</c:v>
                </c:pt>
                <c:pt idx="4">
                  <c:v>1.500000000000002E-2</c:v>
                </c:pt>
                <c:pt idx="5">
                  <c:v>0</c:v>
                </c:pt>
                <c:pt idx="6">
                  <c:v>1.500000000000002E-2</c:v>
                </c:pt>
                <c:pt idx="7">
                  <c:v>0</c:v>
                </c:pt>
                <c:pt idx="8">
                  <c:v>0</c:v>
                </c:pt>
                <c:pt idx="9">
                  <c:v>3.1000000000000045E-2</c:v>
                </c:pt>
                <c:pt idx="10">
                  <c:v>0</c:v>
                </c:pt>
                <c:pt idx="11">
                  <c:v>4.6000000000000013E-2</c:v>
                </c:pt>
              </c:numCache>
            </c:numRef>
          </c:val>
        </c:ser>
        <c:gapWidth val="42"/>
        <c:overlap val="-15"/>
        <c:axId val="148494208"/>
        <c:axId val="148495744"/>
      </c:barChart>
      <c:catAx>
        <c:axId val="14849420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48495744"/>
        <c:crosses val="autoZero"/>
        <c:auto val="1"/>
        <c:lblAlgn val="ctr"/>
        <c:lblOffset val="100"/>
      </c:catAx>
      <c:valAx>
        <c:axId val="148495744"/>
        <c:scaling>
          <c:orientation val="minMax"/>
        </c:scaling>
        <c:delete val="1"/>
        <c:axPos val="t"/>
        <c:numFmt formatCode="0.0%" sourceLinked="1"/>
        <c:majorTickMark val="none"/>
        <c:tickLblPos val="none"/>
        <c:crossAx val="148494208"/>
        <c:crosses val="autoZero"/>
        <c:crossBetween val="between"/>
      </c:valAx>
      <c:spPr>
        <a:noFill/>
        <a:ln>
          <a:noFill/>
        </a:ln>
        <a:effectLst/>
      </c:spPr>
    </c:plotArea>
    <c:legend>
      <c:legendPos val="r"/>
      <c:layout>
        <c:manualLayout>
          <c:xMode val="edge"/>
          <c:yMode val="edge"/>
          <c:x val="0.20504712056787153"/>
          <c:y val="2.6895653990168609E-2"/>
          <c:w val="0.65421266323943805"/>
          <c:h val="5.3631322912277006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3746571262196928"/>
          <c:y val="0.22828899292879801"/>
          <c:w val="0.76253428737803164"/>
          <c:h val="0.6798001968503955"/>
        </c:manualLayout>
      </c:layout>
      <c:barChart>
        <c:barDir val="bar"/>
        <c:grouping val="percentStacked"/>
        <c:ser>
          <c:idx val="0"/>
          <c:order val="0"/>
          <c:tx>
            <c:strRef>
              <c:f>Hoja1!$B$1</c:f>
              <c:strCache>
                <c:ptCount val="1"/>
                <c:pt idx="0">
                  <c:v>Totalmente de acuerdo (5)</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 informa</c:v>
                </c:pt>
                <c:pt idx="1">
                  <c:v>Infunde tranquilidad</c:v>
                </c:pt>
                <c:pt idx="2">
                  <c:v>Me deja indiferente</c:v>
                </c:pt>
                <c:pt idx="3">
                  <c:v>Me deja preocupado/con dudas</c:v>
                </c:pt>
              </c:strCache>
            </c:strRef>
          </c:cat>
          <c:val>
            <c:numRef>
              <c:f>Hoja1!$B$2:$B$5</c:f>
              <c:numCache>
                <c:formatCode>0.0%</c:formatCode>
                <c:ptCount val="4"/>
                <c:pt idx="0">
                  <c:v>0.23</c:v>
                </c:pt>
                <c:pt idx="1">
                  <c:v>0.15800000000000028</c:v>
                </c:pt>
                <c:pt idx="2">
                  <c:v>8.0000000000000043E-2</c:v>
                </c:pt>
                <c:pt idx="3">
                  <c:v>7.2000000000000022E-2</c:v>
                </c:pt>
              </c:numCache>
            </c:numRef>
          </c:val>
        </c:ser>
        <c:ser>
          <c:idx val="1"/>
          <c:order val="1"/>
          <c:tx>
            <c:strRef>
              <c:f>Hoja1!$C$1</c:f>
              <c:strCache>
                <c:ptCount val="1"/>
                <c:pt idx="0">
                  <c:v>Bastante de acuerdo (4)</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 informa</c:v>
                </c:pt>
                <c:pt idx="1">
                  <c:v>Infunde tranquilidad</c:v>
                </c:pt>
                <c:pt idx="2">
                  <c:v>Me deja indiferente</c:v>
                </c:pt>
                <c:pt idx="3">
                  <c:v>Me deja preocupado/con dudas</c:v>
                </c:pt>
              </c:strCache>
            </c:strRef>
          </c:cat>
          <c:val>
            <c:numRef>
              <c:f>Hoja1!$C$2:$C$5</c:f>
              <c:numCache>
                <c:formatCode>0.0%</c:formatCode>
                <c:ptCount val="4"/>
                <c:pt idx="0">
                  <c:v>0.33800000000000063</c:v>
                </c:pt>
                <c:pt idx="1">
                  <c:v>0.28000000000000008</c:v>
                </c:pt>
                <c:pt idx="2">
                  <c:v>0.13200000000000001</c:v>
                </c:pt>
                <c:pt idx="3">
                  <c:v>0.14000000000000001</c:v>
                </c:pt>
              </c:numCache>
            </c:numRef>
          </c:val>
        </c:ser>
        <c:ser>
          <c:idx val="2"/>
          <c:order val="2"/>
          <c:tx>
            <c:strRef>
              <c:f>Hoja1!$D$1</c:f>
              <c:strCache>
                <c:ptCount val="1"/>
                <c:pt idx="0">
                  <c:v>Ni de acuerdo ni en desacuerdo (3)</c:v>
                </c:pt>
              </c:strCache>
            </c:strRef>
          </c:tx>
          <c:spPr>
            <a:solidFill>
              <a:schemeClr val="accent6">
                <a:lumMod val="40000"/>
                <a:lumOff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 informa</c:v>
                </c:pt>
                <c:pt idx="1">
                  <c:v>Infunde tranquilidad</c:v>
                </c:pt>
                <c:pt idx="2">
                  <c:v>Me deja indiferente</c:v>
                </c:pt>
                <c:pt idx="3">
                  <c:v>Me deja preocupado/con dudas</c:v>
                </c:pt>
              </c:strCache>
            </c:strRef>
          </c:cat>
          <c:val>
            <c:numRef>
              <c:f>Hoja1!$D$2:$D$5</c:f>
              <c:numCache>
                <c:formatCode>0.0%</c:formatCode>
                <c:ptCount val="4"/>
                <c:pt idx="0">
                  <c:v>0.24000000000000021</c:v>
                </c:pt>
                <c:pt idx="1">
                  <c:v>0.32200000000000056</c:v>
                </c:pt>
                <c:pt idx="2">
                  <c:v>0.27400000000000002</c:v>
                </c:pt>
                <c:pt idx="3">
                  <c:v>0.32800000000000057</c:v>
                </c:pt>
              </c:numCache>
            </c:numRef>
          </c:val>
        </c:ser>
        <c:ser>
          <c:idx val="3"/>
          <c:order val="3"/>
          <c:tx>
            <c:strRef>
              <c:f>Hoja1!$E$1</c:f>
              <c:strCache>
                <c:ptCount val="1"/>
                <c:pt idx="0">
                  <c:v>Bastante en desacuerdo (2)</c:v>
                </c:pt>
              </c:strCache>
            </c:strRef>
          </c:tx>
          <c:spPr>
            <a:solidFill>
              <a:srgbClr val="8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 informa</c:v>
                </c:pt>
                <c:pt idx="1">
                  <c:v>Infunde tranquilidad</c:v>
                </c:pt>
                <c:pt idx="2">
                  <c:v>Me deja indiferente</c:v>
                </c:pt>
                <c:pt idx="3">
                  <c:v>Me deja preocupado/con dudas</c:v>
                </c:pt>
              </c:strCache>
            </c:strRef>
          </c:cat>
          <c:val>
            <c:numRef>
              <c:f>Hoja1!$E$2:$E$5</c:f>
              <c:numCache>
                <c:formatCode>0.0%</c:formatCode>
                <c:ptCount val="4"/>
                <c:pt idx="0">
                  <c:v>0.114</c:v>
                </c:pt>
                <c:pt idx="1">
                  <c:v>0.128</c:v>
                </c:pt>
                <c:pt idx="2">
                  <c:v>0.27800000000000002</c:v>
                </c:pt>
                <c:pt idx="3">
                  <c:v>0.23800000000000004</c:v>
                </c:pt>
              </c:numCache>
            </c:numRef>
          </c:val>
        </c:ser>
        <c:ser>
          <c:idx val="4"/>
          <c:order val="4"/>
          <c:tx>
            <c:strRef>
              <c:f>Hoja1!$F$1</c:f>
              <c:strCache>
                <c:ptCount val="1"/>
                <c:pt idx="0">
                  <c:v>Totalmente en desacuerdo (1)</c:v>
                </c:pt>
              </c:strCache>
            </c:strRef>
          </c:tx>
          <c:spPr>
            <a:solidFill>
              <a:srgbClr val="FFCCCC"/>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 informa</c:v>
                </c:pt>
                <c:pt idx="1">
                  <c:v>Infunde tranquilidad</c:v>
                </c:pt>
                <c:pt idx="2">
                  <c:v>Me deja indiferente</c:v>
                </c:pt>
                <c:pt idx="3">
                  <c:v>Me deja preocupado/con dudas</c:v>
                </c:pt>
              </c:strCache>
            </c:strRef>
          </c:cat>
          <c:val>
            <c:numRef>
              <c:f>Hoja1!$F$2:$F$5</c:f>
              <c:numCache>
                <c:formatCode>0.0%</c:formatCode>
                <c:ptCount val="4"/>
                <c:pt idx="0">
                  <c:v>6.0000000000000032E-2</c:v>
                </c:pt>
                <c:pt idx="1">
                  <c:v>9.0000000000000024E-2</c:v>
                </c:pt>
                <c:pt idx="2">
                  <c:v>0.21800000000000028</c:v>
                </c:pt>
                <c:pt idx="3">
                  <c:v>0.20400000000000001</c:v>
                </c:pt>
              </c:numCache>
            </c:numRef>
          </c:val>
        </c:ser>
        <c:overlap val="100"/>
        <c:axId val="151127168"/>
        <c:axId val="151128704"/>
      </c:barChart>
      <c:catAx>
        <c:axId val="15112716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1128704"/>
        <c:crosses val="autoZero"/>
        <c:auto val="1"/>
        <c:lblAlgn val="ctr"/>
        <c:lblOffset val="100"/>
      </c:catAx>
      <c:valAx>
        <c:axId val="151128704"/>
        <c:scaling>
          <c:orientation val="minMax"/>
        </c:scaling>
        <c:axPos val="t"/>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1127168"/>
        <c:crosses val="autoZero"/>
        <c:crossBetween val="between"/>
      </c:valAx>
      <c:spPr>
        <a:noFill/>
        <a:ln>
          <a:noFill/>
        </a:ln>
        <a:effectLst/>
      </c:spPr>
    </c:plotArea>
    <c:legend>
      <c:legendPos val="b"/>
      <c:layout>
        <c:manualLayout>
          <c:xMode val="edge"/>
          <c:yMode val="edge"/>
          <c:x val="1.1149383784943405E-3"/>
          <c:y val="6.5179181968826633E-2"/>
          <c:w val="0.98976252638595563"/>
          <c:h val="8.7044710212167309E-2"/>
        </c:manualLayout>
      </c:layout>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Hoja1!$B$1</c:f>
              <c:strCache>
                <c:ptCount val="1"/>
                <c:pt idx="0">
                  <c:v>Serie 1</c:v>
                </c:pt>
              </c:strCache>
            </c:strRef>
          </c:tx>
          <c:spPr>
            <a:solidFill>
              <a:srgbClr val="C00000"/>
            </a:solidFill>
            <a:ln>
              <a:noFill/>
            </a:ln>
            <a:effectLst/>
            <a:scene3d>
              <a:camera prst="orthographicFront"/>
              <a:lightRig rig="threePt" dir="t"/>
            </a:scene3d>
            <a:sp3d>
              <a:bevelT w="190500" h="38100"/>
            </a:sp3d>
          </c:spP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Total</c:v>
                </c:pt>
                <c:pt idx="1">
                  <c:v>Hombre</c:v>
                </c:pt>
                <c:pt idx="2">
                  <c:v>Mujer</c:v>
                </c:pt>
                <c:pt idx="3">
                  <c:v>De 18 a 34 años</c:v>
                </c:pt>
                <c:pt idx="4">
                  <c:v>De 35 a 44 años</c:v>
                </c:pt>
                <c:pt idx="5">
                  <c:v>De 45 a 54 años</c:v>
                </c:pt>
                <c:pt idx="6">
                  <c:v>De 55 y más años</c:v>
                </c:pt>
              </c:strCache>
            </c:strRef>
          </c:cat>
          <c:val>
            <c:numRef>
              <c:f>Hoja1!$B$2:$B$8</c:f>
              <c:numCache>
                <c:formatCode>General</c:formatCode>
                <c:ptCount val="7"/>
                <c:pt idx="0">
                  <c:v>6.1199999999999966</c:v>
                </c:pt>
                <c:pt idx="1">
                  <c:v>6.02</c:v>
                </c:pt>
                <c:pt idx="2">
                  <c:v>6.23</c:v>
                </c:pt>
                <c:pt idx="3">
                  <c:v>5.94</c:v>
                </c:pt>
                <c:pt idx="4">
                  <c:v>5.96</c:v>
                </c:pt>
                <c:pt idx="5">
                  <c:v>6.04</c:v>
                </c:pt>
                <c:pt idx="6">
                  <c:v>6.85</c:v>
                </c:pt>
              </c:numCache>
            </c:numRef>
          </c:val>
        </c:ser>
        <c:gapWidth val="49"/>
        <c:overlap val="-27"/>
        <c:axId val="151420288"/>
        <c:axId val="151426176"/>
      </c:barChart>
      <c:catAx>
        <c:axId val="1514202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1426176"/>
        <c:crosses val="autoZero"/>
        <c:auto val="1"/>
        <c:lblAlgn val="ctr"/>
        <c:lblOffset val="100"/>
      </c:catAx>
      <c:valAx>
        <c:axId val="151426176"/>
        <c:scaling>
          <c:orientation val="minMax"/>
          <c:max val="10"/>
          <c:min val="0"/>
        </c:scaling>
        <c:delete val="1"/>
        <c:axPos val="l"/>
        <c:numFmt formatCode="General" sourceLinked="1"/>
        <c:majorTickMark val="none"/>
        <c:tickLblPos val="none"/>
        <c:crossAx val="151420288"/>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2.6893928197580498E-2"/>
          <c:y val="0.19621352344498411"/>
          <c:w val="0.95268428380536718"/>
          <c:h val="0.70056131079775175"/>
        </c:manualLayout>
      </c:layout>
      <c:barChart>
        <c:barDir val="col"/>
        <c:grouping val="clustered"/>
        <c:ser>
          <c:idx val="0"/>
          <c:order val="0"/>
          <c:tx>
            <c:strRef>
              <c:f>Hoja1!$B$1</c:f>
              <c:strCache>
                <c:ptCount val="1"/>
                <c:pt idx="0">
                  <c:v>Serie 1</c:v>
                </c:pt>
              </c:strCache>
            </c:strRef>
          </c:tx>
          <c:spPr>
            <a:solidFill>
              <a:srgbClr val="C00000"/>
            </a:solidFill>
            <a:ln>
              <a:noFill/>
            </a:ln>
            <a:effectLst/>
            <a:scene3d>
              <a:camera prst="orthographicFront"/>
              <a:lightRig rig="threePt" dir="t"/>
            </a:scene3d>
            <a:sp3d prstMaterial="matte">
              <a:bevelT w="127000" h="63500"/>
            </a:sp3d>
          </c:spP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Ambientación</c:v>
                </c:pt>
                <c:pt idx="1">
                  <c:v>Personajes</c:v>
                </c:pt>
                <c:pt idx="2">
                  <c:v>Estilo Narrativo</c:v>
                </c:pt>
                <c:pt idx="3">
                  <c:v>Música</c:v>
                </c:pt>
                <c:pt idx="4">
                  <c:v>Historia</c:v>
                </c:pt>
                <c:pt idx="5">
                  <c:v>Mensaje</c:v>
                </c:pt>
              </c:strCache>
            </c:strRef>
          </c:cat>
          <c:val>
            <c:numRef>
              <c:f>Hoja1!$B$2:$B$7</c:f>
              <c:numCache>
                <c:formatCode>General</c:formatCode>
                <c:ptCount val="6"/>
                <c:pt idx="0">
                  <c:v>6.59</c:v>
                </c:pt>
                <c:pt idx="1">
                  <c:v>6.57</c:v>
                </c:pt>
                <c:pt idx="2">
                  <c:v>6.54</c:v>
                </c:pt>
                <c:pt idx="3">
                  <c:v>6.45</c:v>
                </c:pt>
                <c:pt idx="4">
                  <c:v>6.3599999999999985</c:v>
                </c:pt>
                <c:pt idx="5">
                  <c:v>6.2700000000000014</c:v>
                </c:pt>
              </c:numCache>
            </c:numRef>
          </c:val>
        </c:ser>
        <c:gapWidth val="49"/>
        <c:overlap val="-27"/>
        <c:axId val="151463808"/>
        <c:axId val="151465344"/>
      </c:barChart>
      <c:catAx>
        <c:axId val="151463808"/>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1465344"/>
        <c:crosses val="autoZero"/>
        <c:auto val="1"/>
        <c:lblAlgn val="ctr"/>
        <c:lblOffset val="100"/>
      </c:catAx>
      <c:valAx>
        <c:axId val="151465344"/>
        <c:scaling>
          <c:orientation val="minMax"/>
          <c:max val="10"/>
          <c:min val="0"/>
        </c:scaling>
        <c:delete val="1"/>
        <c:axPos val="l"/>
        <c:numFmt formatCode="General" sourceLinked="1"/>
        <c:tickLblPos val="none"/>
        <c:crossAx val="151463808"/>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2112389052481611"/>
          <c:y val="3.7349806250484001E-2"/>
          <c:w val="0.31028043088721763"/>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Declara  / paga tus impuestos / es un deber de todos / se legal</c:v>
                </c:pt>
                <c:pt idx="1">
                  <c:v>Gracias a los impuestos   / colaboración de todos tenemos servicios públicos / el país funciona  (sanidad  / educación / pensiones /etc.)</c:v>
                </c:pt>
                <c:pt idx="2">
                  <c:v>Contribuimos para recibir</c:v>
                </c:pt>
                <c:pt idx="3">
                  <c:v>Todos necesitamos de todos / todos estamos para todo / nos ayudamos en todo</c:v>
                </c:pt>
              </c:strCache>
            </c:strRef>
          </c:cat>
          <c:val>
            <c:numRef>
              <c:f>Hoja1!$B$2:$B$5</c:f>
              <c:numCache>
                <c:formatCode>0.0%</c:formatCode>
                <c:ptCount val="4"/>
                <c:pt idx="0">
                  <c:v>0.35400000000000031</c:v>
                </c:pt>
                <c:pt idx="1">
                  <c:v>0.28600000000000031</c:v>
                </c:pt>
                <c:pt idx="2">
                  <c:v>5.8000000000000003E-2</c:v>
                </c:pt>
                <c:pt idx="3">
                  <c:v>5.6000000000000001E-2</c:v>
                </c:pt>
              </c:numCache>
            </c:numRef>
          </c:val>
        </c:ser>
        <c:gapWidth val="42"/>
        <c:axId val="151596416"/>
        <c:axId val="151610496"/>
      </c:barChart>
      <c:catAx>
        <c:axId val="15159641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1610496"/>
        <c:crosses val="autoZero"/>
        <c:auto val="1"/>
        <c:lblAlgn val="ctr"/>
        <c:lblOffset val="100"/>
      </c:catAx>
      <c:valAx>
        <c:axId val="151610496"/>
        <c:scaling>
          <c:orientation val="minMax"/>
        </c:scaling>
        <c:delete val="1"/>
        <c:axPos val="t"/>
        <c:numFmt formatCode="0.0%" sourceLinked="1"/>
        <c:majorTickMark val="none"/>
        <c:tickLblPos val="none"/>
        <c:crossAx val="151596416"/>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49735029441173201"/>
          <c:y val="7.9549448968329536E-3"/>
          <c:w val="0.36339216277556563"/>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Campaña  buena  / me gusta / buena imágenes</c:v>
                </c:pt>
                <c:pt idx="1">
                  <c:v>Realista / imagen / situaciones  cotidianas</c:v>
                </c:pt>
                <c:pt idx="2">
                  <c:v>Con / buen  mensaje</c:v>
                </c:pt>
              </c:strCache>
            </c:strRef>
          </c:cat>
          <c:val>
            <c:numRef>
              <c:f>Hoja1!$B$2:$B$4</c:f>
              <c:numCache>
                <c:formatCode>0.0%</c:formatCode>
                <c:ptCount val="3"/>
                <c:pt idx="0">
                  <c:v>0.13</c:v>
                </c:pt>
                <c:pt idx="1">
                  <c:v>0.11</c:v>
                </c:pt>
                <c:pt idx="2">
                  <c:v>8.6000000000000021E-2</c:v>
                </c:pt>
              </c:numCache>
            </c:numRef>
          </c:val>
        </c:ser>
        <c:gapWidth val="182"/>
        <c:axId val="151103744"/>
        <c:axId val="151109632"/>
      </c:barChart>
      <c:catAx>
        <c:axId val="151103744"/>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1109632"/>
        <c:crosses val="autoZero"/>
        <c:auto val="1"/>
        <c:lblAlgn val="ctr"/>
        <c:lblOffset val="100"/>
      </c:catAx>
      <c:valAx>
        <c:axId val="151109632"/>
        <c:scaling>
          <c:orientation val="minMax"/>
          <c:max val="1"/>
        </c:scaling>
        <c:delete val="1"/>
        <c:axPos val="t"/>
        <c:numFmt formatCode="0.0%" sourceLinked="1"/>
        <c:tickLblPos val="none"/>
        <c:crossAx val="151103744"/>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1246766232323349"/>
          <c:y val="3.1085343887109224E-2"/>
          <c:w val="0.22471511101941125"/>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Los personajes /  representación /diferentes edades  / actúan bien  / con  naturalidad</c:v>
                </c:pt>
                <c:pt idx="1">
                  <c:v>La cadena de personas  /Sin la ayuda de personas / sus impuestos  ( … )no se podrían hacer cosas / otras personas no pueden seguir</c:v>
                </c:pt>
              </c:strCache>
            </c:strRef>
          </c:cat>
          <c:val>
            <c:numRef>
              <c:f>Hoja1!$B$2:$B$3</c:f>
              <c:numCache>
                <c:formatCode>0.0%</c:formatCode>
                <c:ptCount val="2"/>
                <c:pt idx="0">
                  <c:v>0.126</c:v>
                </c:pt>
                <c:pt idx="1">
                  <c:v>9.8000000000000212E-2</c:v>
                </c:pt>
              </c:numCache>
            </c:numRef>
          </c:val>
        </c:ser>
        <c:gapWidth val="182"/>
        <c:axId val="151116800"/>
        <c:axId val="151790336"/>
      </c:barChart>
      <c:catAx>
        <c:axId val="151116800"/>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1790336"/>
        <c:crosses val="autoZero"/>
        <c:auto val="1"/>
        <c:lblAlgn val="ctr"/>
        <c:lblOffset val="100"/>
      </c:catAx>
      <c:valAx>
        <c:axId val="151790336"/>
        <c:scaling>
          <c:orientation val="minMax"/>
          <c:max val="1"/>
        </c:scaling>
        <c:delete val="1"/>
        <c:axPos val="t"/>
        <c:numFmt formatCode="0.0%" sourceLinked="1"/>
        <c:tickLblPos val="none"/>
        <c:crossAx val="151116800"/>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804957874033525"/>
          <c:y val="7.9549242003413793E-3"/>
          <c:w val="0.434216634659642"/>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Gracias a los impuestos   / colaboración de todos tenemos servicios públicos / el país funciona  (sanidad  / educación / pensiones /etc.)</c:v>
                </c:pt>
                <c:pt idx="1">
                  <c:v>Todos necesitamos de todos / todos estamos para todo / nos ayudamos en todo</c:v>
                </c:pt>
              </c:strCache>
            </c:strRef>
          </c:cat>
          <c:val>
            <c:numRef>
              <c:f>Hoja1!$B$2:$B$3</c:f>
              <c:numCache>
                <c:formatCode>0.0%</c:formatCode>
                <c:ptCount val="2"/>
                <c:pt idx="0">
                  <c:v>7.0000000000000021E-2</c:v>
                </c:pt>
                <c:pt idx="1">
                  <c:v>6.4000000000000112E-2</c:v>
                </c:pt>
              </c:numCache>
            </c:numRef>
          </c:val>
        </c:ser>
        <c:gapWidth val="182"/>
        <c:axId val="151880064"/>
        <c:axId val="151881600"/>
      </c:barChart>
      <c:catAx>
        <c:axId val="151880064"/>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1881600"/>
        <c:crosses val="autoZero"/>
        <c:auto val="1"/>
        <c:lblAlgn val="ctr"/>
        <c:lblOffset val="100"/>
      </c:catAx>
      <c:valAx>
        <c:axId val="151881600"/>
        <c:scaling>
          <c:orientation val="minMax"/>
          <c:max val="1"/>
        </c:scaling>
        <c:delete val="1"/>
        <c:axPos val="t"/>
        <c:numFmt formatCode="0.0%" sourceLinked="1"/>
        <c:tickLblPos val="none"/>
        <c:crossAx val="151880064"/>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804957874033525"/>
          <c:y val="7.9549242003413793E-3"/>
          <c:w val="0.22471511101941125"/>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La idea  / los ejemplos son correctos / adecuados</c:v>
                </c:pt>
                <c:pt idx="1">
                  <c:v>Buen argumento / historia</c:v>
                </c:pt>
              </c:strCache>
            </c:strRef>
          </c:cat>
          <c:val>
            <c:numRef>
              <c:f>Hoja1!$B$2:$B$3</c:f>
              <c:numCache>
                <c:formatCode>0.0%</c:formatCode>
                <c:ptCount val="2"/>
                <c:pt idx="0">
                  <c:v>9.6000000000000044E-2</c:v>
                </c:pt>
                <c:pt idx="1">
                  <c:v>4.8000000000000022E-2</c:v>
                </c:pt>
              </c:numCache>
            </c:numRef>
          </c:val>
        </c:ser>
        <c:gapWidth val="182"/>
        <c:axId val="151929984"/>
        <c:axId val="151931520"/>
      </c:barChart>
      <c:catAx>
        <c:axId val="151929984"/>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1931520"/>
        <c:crosses val="autoZero"/>
        <c:auto val="1"/>
        <c:lblAlgn val="ctr"/>
        <c:lblOffset val="100"/>
      </c:catAx>
      <c:valAx>
        <c:axId val="151931520"/>
        <c:scaling>
          <c:orientation val="minMax"/>
          <c:max val="1"/>
        </c:scaling>
        <c:delete val="1"/>
        <c:axPos val="t"/>
        <c:numFmt formatCode="0.0%" sourceLinked="1"/>
        <c:tickLblPos val="none"/>
        <c:crossAx val="151929984"/>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804957874033525"/>
          <c:y val="7.9549242003413793E-3"/>
          <c:w val="0.22471511101941125"/>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Buena música</c:v>
                </c:pt>
                <c:pt idx="1">
                  <c:v>Buena narración</c:v>
                </c:pt>
              </c:strCache>
            </c:strRef>
          </c:cat>
          <c:val>
            <c:numRef>
              <c:f>Hoja1!$B$2:$B$3</c:f>
              <c:numCache>
                <c:formatCode>0.0%</c:formatCode>
                <c:ptCount val="2"/>
                <c:pt idx="0">
                  <c:v>5.6000000000000001E-2</c:v>
                </c:pt>
                <c:pt idx="1">
                  <c:v>4.4000000000000032E-2</c:v>
                </c:pt>
              </c:numCache>
            </c:numRef>
          </c:val>
        </c:ser>
        <c:gapWidth val="182"/>
        <c:axId val="152000384"/>
        <c:axId val="152001920"/>
      </c:barChart>
      <c:catAx>
        <c:axId val="152000384"/>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2001920"/>
        <c:crosses val="autoZero"/>
        <c:auto val="1"/>
        <c:lblAlgn val="ctr"/>
        <c:lblOffset val="100"/>
      </c:catAx>
      <c:valAx>
        <c:axId val="152001920"/>
        <c:scaling>
          <c:orientation val="minMax"/>
          <c:max val="1"/>
        </c:scaling>
        <c:delete val="1"/>
        <c:axPos val="t"/>
        <c:numFmt formatCode="0.0%" sourceLinked="1"/>
        <c:tickLblPos val="none"/>
        <c:crossAx val="152000384"/>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073638451443657"/>
          <c:y val="0.10625000000000002"/>
          <c:w val="0.77634694881889765"/>
          <c:h val="0.77667519685039599"/>
        </c:manualLayout>
      </c:layout>
      <c:barChart>
        <c:barDir val="bar"/>
        <c:grouping val="percentStacked"/>
        <c:ser>
          <c:idx val="0"/>
          <c:order val="0"/>
          <c:tx>
            <c:strRef>
              <c:f>Hoja1!$B$1</c:f>
              <c:strCache>
                <c:ptCount val="1"/>
                <c:pt idx="0">
                  <c:v>Sí</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De 18 a 34 años</c:v>
                </c:pt>
                <c:pt idx="1">
                  <c:v>De 35 a 44 años</c:v>
                </c:pt>
                <c:pt idx="2">
                  <c:v>De 45 a 54 años</c:v>
                </c:pt>
                <c:pt idx="3">
                  <c:v>De 55 y más años</c:v>
                </c:pt>
              </c:strCache>
            </c:strRef>
          </c:cat>
          <c:val>
            <c:numRef>
              <c:f>Hoja1!$B$2:$B$5</c:f>
              <c:numCache>
                <c:formatCode>0.0%</c:formatCode>
                <c:ptCount val="4"/>
                <c:pt idx="0">
                  <c:v>0.3090000000000005</c:v>
                </c:pt>
                <c:pt idx="1">
                  <c:v>0.32600000000000057</c:v>
                </c:pt>
                <c:pt idx="2">
                  <c:v>0.3730000000000005</c:v>
                </c:pt>
                <c:pt idx="3">
                  <c:v>0.29400000000000032</c:v>
                </c:pt>
              </c:numCache>
            </c:numRef>
          </c:val>
        </c:ser>
        <c:ser>
          <c:idx val="1"/>
          <c:order val="1"/>
          <c:tx>
            <c:strRef>
              <c:f>Hoja1!$C$1</c:f>
              <c:strCache>
                <c:ptCount val="1"/>
                <c:pt idx="0">
                  <c:v>No</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De 18 a 34 años</c:v>
                </c:pt>
                <c:pt idx="1">
                  <c:v>De 35 a 44 años</c:v>
                </c:pt>
                <c:pt idx="2">
                  <c:v>De 45 a 54 años</c:v>
                </c:pt>
                <c:pt idx="3">
                  <c:v>De 55 y más años</c:v>
                </c:pt>
              </c:strCache>
            </c:strRef>
          </c:cat>
          <c:val>
            <c:numRef>
              <c:f>Hoja1!$C$2:$C$5</c:f>
              <c:numCache>
                <c:formatCode>0.0%</c:formatCode>
                <c:ptCount val="4"/>
                <c:pt idx="0">
                  <c:v>0.33900000000000063</c:v>
                </c:pt>
                <c:pt idx="1">
                  <c:v>0.32600000000000057</c:v>
                </c:pt>
                <c:pt idx="2">
                  <c:v>0.254</c:v>
                </c:pt>
                <c:pt idx="3">
                  <c:v>0.31800000000000056</c:v>
                </c:pt>
              </c:numCache>
            </c:numRef>
          </c:val>
        </c:ser>
        <c:ser>
          <c:idx val="2"/>
          <c:order val="2"/>
          <c:tx>
            <c:strRef>
              <c:f>Hoja1!$D$1</c:f>
              <c:strCache>
                <c:ptCount val="1"/>
                <c:pt idx="0">
                  <c:v>No sé</c:v>
                </c:pt>
              </c:strCache>
            </c:strRef>
          </c:tx>
          <c:spPr>
            <a:solidFill>
              <a:schemeClr val="accent6">
                <a:lumMod val="40000"/>
                <a:lumOff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De 18 a 34 años</c:v>
                </c:pt>
                <c:pt idx="1">
                  <c:v>De 35 a 44 años</c:v>
                </c:pt>
                <c:pt idx="2">
                  <c:v>De 45 a 54 años</c:v>
                </c:pt>
                <c:pt idx="3">
                  <c:v>De 55 y más años</c:v>
                </c:pt>
              </c:strCache>
            </c:strRef>
          </c:cat>
          <c:val>
            <c:numRef>
              <c:f>Hoja1!$D$2:$D$5</c:f>
              <c:numCache>
                <c:formatCode>0.0%</c:formatCode>
                <c:ptCount val="4"/>
                <c:pt idx="0">
                  <c:v>0.35200000000000031</c:v>
                </c:pt>
                <c:pt idx="1">
                  <c:v>0.34800000000000031</c:v>
                </c:pt>
                <c:pt idx="2">
                  <c:v>0.3730000000000005</c:v>
                </c:pt>
                <c:pt idx="3">
                  <c:v>0.38800000000000057</c:v>
                </c:pt>
              </c:numCache>
            </c:numRef>
          </c:val>
        </c:ser>
        <c:overlap val="100"/>
        <c:axId val="147785984"/>
        <c:axId val="147812352"/>
      </c:barChart>
      <c:catAx>
        <c:axId val="14778598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47812352"/>
        <c:crosses val="autoZero"/>
        <c:auto val="1"/>
        <c:lblAlgn val="ctr"/>
        <c:lblOffset val="100"/>
      </c:catAx>
      <c:valAx>
        <c:axId val="147812352"/>
        <c:scaling>
          <c:orientation val="minMax"/>
        </c:scaling>
        <c:delete val="1"/>
        <c:axPos val="t"/>
        <c:numFmt formatCode="0%" sourceLinked="1"/>
        <c:majorTickMark val="none"/>
        <c:tickLblPos val="none"/>
        <c:crossAx val="147785984"/>
        <c:crosses val="autoZero"/>
        <c:crossBetween val="between"/>
      </c:valAx>
      <c:spPr>
        <a:noFill/>
        <a:ln>
          <a:noFill/>
        </a:ln>
        <a:effectLst/>
      </c:spPr>
    </c:plotArea>
    <c:legend>
      <c:legendPos val="b"/>
      <c:layout>
        <c:manualLayout>
          <c:xMode val="edge"/>
          <c:yMode val="edge"/>
          <c:x val="0.40971221883449366"/>
          <c:y val="6.968229478160437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804957874033525"/>
          <c:y val="7.9549242003413793E-3"/>
          <c:w val="0.29022370530258557"/>
          <c:h val="0.91737605035754799"/>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Simple / soso / no llama la atención</c:v>
                </c:pt>
                <c:pt idx="1">
                  <c:v>Mal  mensaje / falso</c:v>
                </c:pt>
                <c:pt idx="2">
                  <c:v>Surrealista / situaciones  no cotidianas / no reales</c:v>
                </c:pt>
              </c:strCache>
            </c:strRef>
          </c:cat>
          <c:val>
            <c:numRef>
              <c:f>Hoja1!$B$2:$B$4</c:f>
              <c:numCache>
                <c:formatCode>0.0%</c:formatCode>
                <c:ptCount val="3"/>
                <c:pt idx="0">
                  <c:v>0.114</c:v>
                </c:pt>
                <c:pt idx="1">
                  <c:v>9.2000000000000026E-2</c:v>
                </c:pt>
                <c:pt idx="2">
                  <c:v>5.2000000000000032E-2</c:v>
                </c:pt>
              </c:numCache>
            </c:numRef>
          </c:val>
        </c:ser>
        <c:gapWidth val="182"/>
        <c:axId val="152228992"/>
        <c:axId val="152230528"/>
      </c:barChart>
      <c:catAx>
        <c:axId val="152228992"/>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2230528"/>
        <c:crosses val="autoZero"/>
        <c:auto val="1"/>
        <c:lblAlgn val="ctr"/>
        <c:lblOffset val="100"/>
      </c:catAx>
      <c:valAx>
        <c:axId val="152230528"/>
        <c:scaling>
          <c:orientation val="minMax"/>
          <c:max val="1"/>
        </c:scaling>
        <c:delete val="1"/>
        <c:axPos val="t"/>
        <c:numFmt formatCode="0.0%" sourceLinked="1"/>
        <c:tickLblPos val="none"/>
        <c:crossAx val="152228992"/>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804957874033525"/>
          <c:y val="7.9549242003413793E-3"/>
          <c:w val="0.22471511101941125"/>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Irresponsabilidad / el gobierno también defrauda / corrupción / no tiene control del gasto publico / en vez de  invertir se lo gastan</c:v>
                </c:pt>
                <c:pt idx="1">
                  <c:v>Hacienda  nos hace culpables  / si no  declaramos somos los culpables de que el país no vaya bien /  quitaran las pensiones   / que vayamos al paro</c:v>
                </c:pt>
                <c:pt idx="2">
                  <c:v>Obliga a declarar  /ya sabemos que tenemos que paga tus impuestos /  obligatoriedad</c:v>
                </c:pt>
              </c:strCache>
            </c:strRef>
          </c:cat>
          <c:val>
            <c:numRef>
              <c:f>Hoja1!$B$2:$B$4</c:f>
              <c:numCache>
                <c:formatCode>0.0%</c:formatCode>
                <c:ptCount val="3"/>
                <c:pt idx="0">
                  <c:v>0.12000000000000002</c:v>
                </c:pt>
                <c:pt idx="1">
                  <c:v>9.6000000000000044E-2</c:v>
                </c:pt>
                <c:pt idx="2">
                  <c:v>5.4000000000000034E-2</c:v>
                </c:pt>
              </c:numCache>
            </c:numRef>
          </c:val>
        </c:ser>
        <c:gapWidth val="182"/>
        <c:axId val="152258432"/>
        <c:axId val="152259968"/>
      </c:barChart>
      <c:catAx>
        <c:axId val="152258432"/>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2259968"/>
        <c:crosses val="autoZero"/>
        <c:auto val="1"/>
        <c:lblAlgn val="ctr"/>
        <c:lblOffset val="100"/>
      </c:catAx>
      <c:valAx>
        <c:axId val="152259968"/>
        <c:scaling>
          <c:orientation val="minMax"/>
          <c:max val="1"/>
        </c:scaling>
        <c:delete val="1"/>
        <c:axPos val="t"/>
        <c:numFmt formatCode="0.0%" sourceLinked="1"/>
        <c:tickLblPos val="none"/>
        <c:crossAx val="152258432"/>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48678056995716812"/>
          <c:y val="0.24027246641342531"/>
          <c:w val="0.51321943004283299"/>
          <c:h val="0.53951968309980003"/>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La  personas  / cadena de personas / no es representativa   / gente que tiene más y paga menos (no salen políticos  / gente de  gran fortuna)</c:v>
                </c:pt>
              </c:strCache>
            </c:strRef>
          </c:cat>
          <c:val>
            <c:numRef>
              <c:f>Hoja1!$B$2</c:f>
              <c:numCache>
                <c:formatCode>0.0%</c:formatCode>
                <c:ptCount val="1"/>
                <c:pt idx="0">
                  <c:v>4.4000000000000032E-2</c:v>
                </c:pt>
              </c:numCache>
            </c:numRef>
          </c:val>
        </c:ser>
        <c:gapWidth val="182"/>
        <c:axId val="152329600"/>
        <c:axId val="152343680"/>
      </c:barChart>
      <c:catAx>
        <c:axId val="152329600"/>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2343680"/>
        <c:crosses val="autoZero"/>
        <c:auto val="1"/>
        <c:lblAlgn val="ctr"/>
        <c:lblOffset val="100"/>
      </c:catAx>
      <c:valAx>
        <c:axId val="152343680"/>
        <c:scaling>
          <c:orientation val="minMax"/>
          <c:max val="1"/>
        </c:scaling>
        <c:delete val="1"/>
        <c:axPos val="t"/>
        <c:numFmt formatCode="0.0%" sourceLinked="1"/>
        <c:tickLblPos val="none"/>
        <c:crossAx val="152329600"/>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804957874033525"/>
          <c:y val="7.9549242003413793E-3"/>
          <c:w val="0.22471511101941125"/>
          <c:h val="0.69763719331731799"/>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Las profesiones mostradas / no muestran realmente donde se invierte ese dinero / utilizan profesiones que no demuestran las inversiones</c:v>
                </c:pt>
              </c:strCache>
            </c:strRef>
          </c:cat>
          <c:val>
            <c:numRef>
              <c:f>Hoja1!$B$2</c:f>
              <c:numCache>
                <c:formatCode>0.0%</c:formatCode>
                <c:ptCount val="1"/>
                <c:pt idx="0">
                  <c:v>2.2000000000000016E-2</c:v>
                </c:pt>
              </c:numCache>
            </c:numRef>
          </c:val>
        </c:ser>
        <c:gapWidth val="182"/>
        <c:axId val="152428928"/>
        <c:axId val="152430464"/>
      </c:barChart>
      <c:catAx>
        <c:axId val="152428928"/>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2430464"/>
        <c:crosses val="autoZero"/>
        <c:auto val="1"/>
        <c:lblAlgn val="ctr"/>
        <c:lblOffset val="100"/>
      </c:catAx>
      <c:valAx>
        <c:axId val="152430464"/>
        <c:scaling>
          <c:orientation val="minMax"/>
          <c:max val="1"/>
        </c:scaling>
        <c:delete val="1"/>
        <c:axPos val="t"/>
        <c:numFmt formatCode="0.0%" sourceLinked="1"/>
        <c:tickLblPos val="none"/>
        <c:crossAx val="152428928"/>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8049581792499305"/>
          <c:y val="3.7355189115854316E-2"/>
          <c:w val="0.28518458266541863"/>
          <c:h val="0.84102477117869712"/>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Mala música</c:v>
                </c:pt>
              </c:strCache>
            </c:strRef>
          </c:cat>
          <c:val>
            <c:numRef>
              <c:f>Hoja1!$B$2</c:f>
              <c:numCache>
                <c:formatCode>0.0%</c:formatCode>
                <c:ptCount val="1"/>
                <c:pt idx="0">
                  <c:v>2.4000000000000011E-2</c:v>
                </c:pt>
              </c:numCache>
            </c:numRef>
          </c:val>
        </c:ser>
        <c:gapWidth val="182"/>
        <c:axId val="152470656"/>
        <c:axId val="152472192"/>
      </c:barChart>
      <c:catAx>
        <c:axId val="152470656"/>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2472192"/>
        <c:crosses val="autoZero"/>
        <c:auto val="1"/>
        <c:lblAlgn val="ctr"/>
        <c:lblOffset val="100"/>
      </c:catAx>
      <c:valAx>
        <c:axId val="152472192"/>
        <c:scaling>
          <c:orientation val="minMax"/>
          <c:max val="1"/>
        </c:scaling>
        <c:delete val="1"/>
        <c:axPos val="t"/>
        <c:numFmt formatCode="0.0%" sourceLinked="1"/>
        <c:tickLblPos val="none"/>
        <c:crossAx val="152470656"/>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1.9416805295946402E-2"/>
          <c:y val="3.7500000000000006E-2"/>
          <c:w val="0.96440252362409862"/>
          <c:h val="0.79984374999999996"/>
        </c:manualLayout>
      </c:layout>
      <c:lineChart>
        <c:grouping val="standard"/>
        <c:ser>
          <c:idx val="0"/>
          <c:order val="0"/>
          <c:tx>
            <c:strRef>
              <c:f>Hoja1!$B$1</c:f>
              <c:strCache>
                <c:ptCount val="1"/>
                <c:pt idx="0">
                  <c:v>Total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b"/>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Fácil de entender</c:v>
                </c:pt>
                <c:pt idx="1">
                  <c:v>Interesante</c:v>
                </c:pt>
                <c:pt idx="2">
                  <c:v>Me ha gustado</c:v>
                </c:pt>
                <c:pt idx="3">
                  <c:v>Llama la atención</c:v>
                </c:pt>
                <c:pt idx="4">
                  <c:v>Me ha aportado información</c:v>
                </c:pt>
                <c:pt idx="5">
                  <c:v>Campaña original</c:v>
                </c:pt>
              </c:strCache>
            </c:strRef>
          </c:cat>
          <c:val>
            <c:numRef>
              <c:f>Hoja1!$B$2:$B$7</c:f>
              <c:numCache>
                <c:formatCode>General</c:formatCode>
                <c:ptCount val="6"/>
                <c:pt idx="0">
                  <c:v>7.31</c:v>
                </c:pt>
                <c:pt idx="1">
                  <c:v>5.46</c:v>
                </c:pt>
                <c:pt idx="2">
                  <c:v>5.7</c:v>
                </c:pt>
                <c:pt idx="3">
                  <c:v>5.63</c:v>
                </c:pt>
                <c:pt idx="4">
                  <c:v>4.84</c:v>
                </c:pt>
                <c:pt idx="5">
                  <c:v>5.45</c:v>
                </c:pt>
              </c:numCache>
            </c:numRef>
          </c:val>
          <c:smooth val="1"/>
        </c:ser>
        <c:marker val="1"/>
        <c:axId val="153651840"/>
        <c:axId val="153670016"/>
      </c:lineChart>
      <c:catAx>
        <c:axId val="1536518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3670016"/>
        <c:crosses val="autoZero"/>
        <c:auto val="1"/>
        <c:lblAlgn val="ctr"/>
        <c:lblOffset val="100"/>
      </c:catAx>
      <c:valAx>
        <c:axId val="153670016"/>
        <c:scaling>
          <c:orientation val="minMax"/>
          <c:max val="10"/>
        </c:scaling>
        <c:delete val="1"/>
        <c:axPos val="l"/>
        <c:numFmt formatCode="General" sourceLinked="1"/>
        <c:majorTickMark val="none"/>
        <c:tickLblPos val="none"/>
        <c:crossAx val="153651840"/>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lineChart>
        <c:grouping val="standard"/>
        <c:ser>
          <c:idx val="0"/>
          <c:order val="0"/>
          <c:tx>
            <c:strRef>
              <c:f>Hoja1!$B$1</c:f>
              <c:strCache>
                <c:ptCount val="1"/>
                <c:pt idx="0">
                  <c:v>Hombre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b"/>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Fácil de entender</c:v>
                </c:pt>
                <c:pt idx="1">
                  <c:v>Interesante</c:v>
                </c:pt>
                <c:pt idx="2">
                  <c:v>Me ha gustado</c:v>
                </c:pt>
                <c:pt idx="3">
                  <c:v>Llama la atención</c:v>
                </c:pt>
                <c:pt idx="4">
                  <c:v>Me ha aportado información</c:v>
                </c:pt>
                <c:pt idx="5">
                  <c:v>Campaña original</c:v>
                </c:pt>
              </c:strCache>
            </c:strRef>
          </c:cat>
          <c:val>
            <c:numRef>
              <c:f>Hoja1!$B$2:$B$7</c:f>
              <c:numCache>
                <c:formatCode>General</c:formatCode>
                <c:ptCount val="6"/>
                <c:pt idx="0">
                  <c:v>7.08</c:v>
                </c:pt>
                <c:pt idx="1">
                  <c:v>5.37</c:v>
                </c:pt>
                <c:pt idx="2">
                  <c:v>5.49</c:v>
                </c:pt>
                <c:pt idx="3">
                  <c:v>5.51</c:v>
                </c:pt>
                <c:pt idx="4">
                  <c:v>4.72</c:v>
                </c:pt>
                <c:pt idx="5">
                  <c:v>5.2</c:v>
                </c:pt>
              </c:numCache>
            </c:numRef>
          </c:val>
          <c:smooth val="1"/>
        </c:ser>
        <c:ser>
          <c:idx val="1"/>
          <c:order val="1"/>
          <c:tx>
            <c:strRef>
              <c:f>Hoja1!$C$1</c:f>
              <c:strCache>
                <c:ptCount val="1"/>
                <c:pt idx="0">
                  <c:v>Mujer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t"/>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Fácil de entender</c:v>
                </c:pt>
                <c:pt idx="1">
                  <c:v>Interesante</c:v>
                </c:pt>
                <c:pt idx="2">
                  <c:v>Me ha gustado</c:v>
                </c:pt>
                <c:pt idx="3">
                  <c:v>Llama la atención</c:v>
                </c:pt>
                <c:pt idx="4">
                  <c:v>Me ha aportado información</c:v>
                </c:pt>
                <c:pt idx="5">
                  <c:v>Campaña original</c:v>
                </c:pt>
              </c:strCache>
            </c:strRef>
          </c:cat>
          <c:val>
            <c:numRef>
              <c:f>Hoja1!$C$2:$C$7</c:f>
              <c:numCache>
                <c:formatCode>General</c:formatCode>
                <c:ptCount val="6"/>
                <c:pt idx="0">
                  <c:v>7.52</c:v>
                </c:pt>
                <c:pt idx="1">
                  <c:v>5.54</c:v>
                </c:pt>
                <c:pt idx="2">
                  <c:v>5.9</c:v>
                </c:pt>
                <c:pt idx="3">
                  <c:v>5.73</c:v>
                </c:pt>
                <c:pt idx="4">
                  <c:v>4.96</c:v>
                </c:pt>
                <c:pt idx="5">
                  <c:v>5.6899999999999986</c:v>
                </c:pt>
              </c:numCache>
            </c:numRef>
          </c:val>
          <c:smooth val="1"/>
        </c:ser>
        <c:marker val="1"/>
        <c:axId val="153720320"/>
        <c:axId val="153721856"/>
      </c:lineChart>
      <c:catAx>
        <c:axId val="1537203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3721856"/>
        <c:crosses val="autoZero"/>
        <c:auto val="1"/>
        <c:lblAlgn val="ctr"/>
        <c:lblOffset val="100"/>
      </c:catAx>
      <c:valAx>
        <c:axId val="153721856"/>
        <c:scaling>
          <c:orientation val="minMax"/>
          <c:max val="10"/>
        </c:scaling>
        <c:delete val="1"/>
        <c:axPos val="l"/>
        <c:numFmt formatCode="General" sourceLinked="1"/>
        <c:majorTickMark val="none"/>
        <c:tickLblPos val="none"/>
        <c:crossAx val="153720320"/>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lineChart>
        <c:grouping val="standard"/>
        <c:ser>
          <c:idx val="0"/>
          <c:order val="0"/>
          <c:tx>
            <c:strRef>
              <c:f>Hoja1!$B$1</c:f>
              <c:strCache>
                <c:ptCount val="1"/>
                <c:pt idx="0">
                  <c:v>De 18 a 34 años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t"/>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Fácil de entender</c:v>
                </c:pt>
                <c:pt idx="1">
                  <c:v>Interesante</c:v>
                </c:pt>
                <c:pt idx="2">
                  <c:v>Me ha gustado</c:v>
                </c:pt>
                <c:pt idx="3">
                  <c:v>Llama la atención</c:v>
                </c:pt>
                <c:pt idx="4">
                  <c:v>Me ha aportado información</c:v>
                </c:pt>
                <c:pt idx="5">
                  <c:v>Campaña original</c:v>
                </c:pt>
              </c:strCache>
            </c:strRef>
          </c:cat>
          <c:val>
            <c:numRef>
              <c:f>Hoja1!$B$2:$B$7</c:f>
              <c:numCache>
                <c:formatCode>General</c:formatCode>
                <c:ptCount val="6"/>
                <c:pt idx="0">
                  <c:v>7.2700000000000014</c:v>
                </c:pt>
                <c:pt idx="1">
                  <c:v>5.4</c:v>
                </c:pt>
                <c:pt idx="2">
                  <c:v>5.7700000000000014</c:v>
                </c:pt>
                <c:pt idx="3">
                  <c:v>5.53</c:v>
                </c:pt>
                <c:pt idx="4">
                  <c:v>4.88</c:v>
                </c:pt>
                <c:pt idx="5">
                  <c:v>5.5</c:v>
                </c:pt>
              </c:numCache>
            </c:numRef>
          </c:val>
          <c:smooth val="1"/>
        </c:ser>
        <c:ser>
          <c:idx val="1"/>
          <c:order val="1"/>
          <c:tx>
            <c:strRef>
              <c:f>Hoja1!$C$1</c:f>
              <c:strCache>
                <c:ptCount val="1"/>
                <c:pt idx="0">
                  <c:v>De 35 a 44 años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Fácil de entender</c:v>
                </c:pt>
                <c:pt idx="1">
                  <c:v>Interesante</c:v>
                </c:pt>
                <c:pt idx="2">
                  <c:v>Me ha gustado</c:v>
                </c:pt>
                <c:pt idx="3">
                  <c:v>Llama la atención</c:v>
                </c:pt>
                <c:pt idx="4">
                  <c:v>Me ha aportado información</c:v>
                </c:pt>
                <c:pt idx="5">
                  <c:v>Campaña original</c:v>
                </c:pt>
              </c:strCache>
            </c:strRef>
          </c:cat>
          <c:val>
            <c:numRef>
              <c:f>Hoja1!$C$2:$C$7</c:f>
              <c:numCache>
                <c:formatCode>General</c:formatCode>
                <c:ptCount val="6"/>
                <c:pt idx="0">
                  <c:v>7.26</c:v>
                </c:pt>
                <c:pt idx="1">
                  <c:v>5.35</c:v>
                </c:pt>
                <c:pt idx="2">
                  <c:v>5.41</c:v>
                </c:pt>
                <c:pt idx="3">
                  <c:v>5.48</c:v>
                </c:pt>
                <c:pt idx="4">
                  <c:v>4.83</c:v>
                </c:pt>
                <c:pt idx="5">
                  <c:v>5.2</c:v>
                </c:pt>
              </c:numCache>
            </c:numRef>
          </c:val>
          <c:smooth val="1"/>
        </c:ser>
        <c:ser>
          <c:idx val="2"/>
          <c:order val="2"/>
          <c:tx>
            <c:strRef>
              <c:f>Hoja1!$D$1</c:f>
              <c:strCache>
                <c:ptCount val="1"/>
                <c:pt idx="0">
                  <c:v>De 45 a 54 años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b"/>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Fácil de entender</c:v>
                </c:pt>
                <c:pt idx="1">
                  <c:v>Interesante</c:v>
                </c:pt>
                <c:pt idx="2">
                  <c:v>Me ha gustado</c:v>
                </c:pt>
                <c:pt idx="3">
                  <c:v>Llama la atención</c:v>
                </c:pt>
                <c:pt idx="4">
                  <c:v>Me ha aportado información</c:v>
                </c:pt>
                <c:pt idx="5">
                  <c:v>Campaña original</c:v>
                </c:pt>
              </c:strCache>
            </c:strRef>
          </c:cat>
          <c:val>
            <c:numRef>
              <c:f>Hoja1!$D$2:$D$7</c:f>
              <c:numCache>
                <c:formatCode>General</c:formatCode>
                <c:ptCount val="6"/>
                <c:pt idx="0">
                  <c:v>6.9700000000000024</c:v>
                </c:pt>
                <c:pt idx="1">
                  <c:v>5.35</c:v>
                </c:pt>
                <c:pt idx="2">
                  <c:v>5.51</c:v>
                </c:pt>
                <c:pt idx="3">
                  <c:v>5.56</c:v>
                </c:pt>
                <c:pt idx="4">
                  <c:v>4.54</c:v>
                </c:pt>
                <c:pt idx="5">
                  <c:v>5.3199999999999985</c:v>
                </c:pt>
              </c:numCache>
            </c:numRef>
          </c:val>
          <c:smooth val="1"/>
        </c:ser>
        <c:ser>
          <c:idx val="3"/>
          <c:order val="3"/>
          <c:tx>
            <c:strRef>
              <c:f>Hoja1!$E$1</c:f>
              <c:strCache>
                <c:ptCount val="1"/>
                <c:pt idx="0">
                  <c:v>De 55 y más años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t"/>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Fácil de entender</c:v>
                </c:pt>
                <c:pt idx="1">
                  <c:v>Interesante</c:v>
                </c:pt>
                <c:pt idx="2">
                  <c:v>Me ha gustado</c:v>
                </c:pt>
                <c:pt idx="3">
                  <c:v>Llama la atención</c:v>
                </c:pt>
                <c:pt idx="4">
                  <c:v>Me ha aportado información</c:v>
                </c:pt>
                <c:pt idx="5">
                  <c:v>Campaña original</c:v>
                </c:pt>
              </c:strCache>
            </c:strRef>
          </c:cat>
          <c:val>
            <c:numRef>
              <c:f>Hoja1!$E$2:$E$7</c:f>
              <c:numCache>
                <c:formatCode>General</c:formatCode>
                <c:ptCount val="6"/>
                <c:pt idx="0">
                  <c:v>7.92</c:v>
                </c:pt>
                <c:pt idx="1">
                  <c:v>5.89</c:v>
                </c:pt>
                <c:pt idx="2">
                  <c:v>6.29</c:v>
                </c:pt>
                <c:pt idx="3">
                  <c:v>6.13</c:v>
                </c:pt>
                <c:pt idx="4">
                  <c:v>5.21</c:v>
                </c:pt>
                <c:pt idx="5">
                  <c:v>5.94</c:v>
                </c:pt>
              </c:numCache>
            </c:numRef>
          </c:val>
          <c:smooth val="1"/>
        </c:ser>
        <c:marker val="1"/>
        <c:axId val="153878528"/>
        <c:axId val="153880064"/>
      </c:lineChart>
      <c:catAx>
        <c:axId val="1538785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53880064"/>
        <c:crosses val="autoZero"/>
        <c:auto val="1"/>
        <c:lblAlgn val="ctr"/>
        <c:lblOffset val="100"/>
      </c:catAx>
      <c:valAx>
        <c:axId val="153880064"/>
        <c:scaling>
          <c:orientation val="minMax"/>
          <c:max val="8"/>
          <c:min val="4"/>
        </c:scaling>
        <c:delete val="1"/>
        <c:axPos val="l"/>
        <c:numFmt formatCode="General" sourceLinked="1"/>
        <c:majorTickMark val="none"/>
        <c:tickLblPos val="none"/>
        <c:crossAx val="153878528"/>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0.80400000000000005</c:v>
                </c:pt>
                <c:pt idx="1">
                  <c:v>0.19600000000000001</c:v>
                </c:pt>
              </c:numCache>
            </c:numRef>
          </c:val>
        </c:ser>
        <c:firstSliceAng val="0"/>
      </c:pieChart>
      <c:spPr>
        <a:noFill/>
        <a:ln>
          <a:noFill/>
        </a:ln>
        <a:effectLst/>
      </c:spPr>
    </c:plotArea>
    <c:legend>
      <c:legendPos val="b"/>
      <c:layout>
        <c:manualLayout>
          <c:xMode val="edge"/>
          <c:yMode val="edge"/>
          <c:x val="0.39876591207349132"/>
          <c:y val="2.7758120078740206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Sí</c:v>
                </c:pt>
                <c:pt idx="1">
                  <c:v>No</c:v>
                </c:pt>
              </c:strCache>
            </c:strRef>
          </c:cat>
          <c:val>
            <c:numRef>
              <c:f>Hoja1!$B$2:$B$3</c:f>
              <c:numCache>
                <c:formatCode>0.0%</c:formatCode>
                <c:ptCount val="2"/>
                <c:pt idx="0">
                  <c:v>0.77400000000000113</c:v>
                </c:pt>
                <c:pt idx="1">
                  <c:v>0.22600000000000001</c:v>
                </c:pt>
              </c:numCache>
            </c:numRef>
          </c:val>
        </c:ser>
        <c:firstSliceAng val="0"/>
      </c:pieChart>
      <c:spPr>
        <a:noFill/>
        <a:ln>
          <a:noFill/>
        </a:ln>
        <a:effectLst/>
      </c:spPr>
    </c:plotArea>
    <c:legend>
      <c:legendPos val="b"/>
      <c:layout>
        <c:manualLayout>
          <c:xMode val="edge"/>
          <c:yMode val="edge"/>
          <c:x val="0.40195701435472708"/>
          <c:y val="2.2300626727749212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68771366260230404"/>
          <c:y val="2.9746847302640201E-2"/>
          <c:w val="0.31228633739769812"/>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Pt>
            <c:idx val="2"/>
            <c:spPr>
              <a:solidFill>
                <a:schemeClr val="accent2">
                  <a:lumMod val="60000"/>
                  <a:lumOff val="4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Ministerio de Hacienda y Administraciones Públicas</c:v>
                </c:pt>
                <c:pt idx="1">
                  <c:v>Dirección General de Tráfico</c:v>
                </c:pt>
                <c:pt idx="2">
                  <c:v>Agencia tributaria</c:v>
                </c:pt>
                <c:pt idx="3">
                  <c:v>Ministerio de Sanidad, Servicios Sociales e Igualdad (sanidad canarias)</c:v>
                </c:pt>
                <c:pt idx="4">
                  <c:v>Tesoro público  (letras / bonos del tesoro)</c:v>
                </c:pt>
                <c:pt idx="5">
                  <c:v>Gobierno de España</c:v>
                </c:pt>
                <c:pt idx="6">
                  <c:v>Ministerio de defensa</c:v>
                </c:pt>
                <c:pt idx="7">
                  <c:v>Partidos Politicos (PP / PSOE)</c:v>
                </c:pt>
                <c:pt idx="8">
                  <c:v>Ministerio del Interior</c:v>
                </c:pt>
                <c:pt idx="9">
                  <c:v>Menciona instituciones autonómicas (Generalitat / Junta Andalucía)</c:v>
                </c:pt>
                <c:pt idx="10">
                  <c:v>Ministerio de Educación, Cultura y Deporte</c:v>
                </c:pt>
                <c:pt idx="11">
                  <c:v>Ministerio de Agricultura, Alimentación y Medio Ambiente</c:v>
                </c:pt>
                <c:pt idx="12">
                  <c:v>Loterías y Apuestas del Estado</c:v>
                </c:pt>
                <c:pt idx="13">
                  <c:v>Ministerio de  Fomento</c:v>
                </c:pt>
                <c:pt idx="14">
                  <c:v>Ministerio de Economía y Competitividad</c:v>
                </c:pt>
                <c:pt idx="15">
                  <c:v>Otros</c:v>
                </c:pt>
                <c:pt idx="16">
                  <c:v>NS/NC</c:v>
                </c:pt>
              </c:strCache>
            </c:strRef>
          </c:cat>
          <c:val>
            <c:numRef>
              <c:f>Hoja1!$B$2:$B$18</c:f>
              <c:numCache>
                <c:formatCode>0.0%</c:formatCode>
                <c:ptCount val="17"/>
                <c:pt idx="0">
                  <c:v>0.41700000000000031</c:v>
                </c:pt>
                <c:pt idx="1">
                  <c:v>0.30700000000000038</c:v>
                </c:pt>
                <c:pt idx="2">
                  <c:v>0.18400000000000025</c:v>
                </c:pt>
                <c:pt idx="3">
                  <c:v>7.4000000000000024E-2</c:v>
                </c:pt>
                <c:pt idx="4">
                  <c:v>6.7000000000000004E-2</c:v>
                </c:pt>
                <c:pt idx="5">
                  <c:v>4.9000000000000078E-2</c:v>
                </c:pt>
                <c:pt idx="6">
                  <c:v>3.7000000000000012E-2</c:v>
                </c:pt>
                <c:pt idx="7">
                  <c:v>2.5000000000000012E-2</c:v>
                </c:pt>
                <c:pt idx="8">
                  <c:v>2.5000000000000012E-2</c:v>
                </c:pt>
                <c:pt idx="9">
                  <c:v>2.5000000000000012E-2</c:v>
                </c:pt>
                <c:pt idx="10">
                  <c:v>1.2000000000000005E-2</c:v>
                </c:pt>
                <c:pt idx="11">
                  <c:v>1.2000000000000005E-2</c:v>
                </c:pt>
                <c:pt idx="12">
                  <c:v>1.2000000000000005E-2</c:v>
                </c:pt>
                <c:pt idx="13">
                  <c:v>1.2000000000000005E-2</c:v>
                </c:pt>
                <c:pt idx="14">
                  <c:v>6.0000000000000088E-3</c:v>
                </c:pt>
                <c:pt idx="15">
                  <c:v>7.4000000000000024E-2</c:v>
                </c:pt>
                <c:pt idx="16">
                  <c:v>1.2000000000000005E-2</c:v>
                </c:pt>
              </c:numCache>
            </c:numRef>
          </c:val>
        </c:ser>
        <c:gapWidth val="42"/>
        <c:axId val="147944192"/>
        <c:axId val="147945728"/>
      </c:barChart>
      <c:catAx>
        <c:axId val="147944192"/>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47945728"/>
        <c:crosses val="autoZero"/>
        <c:auto val="1"/>
        <c:lblAlgn val="ctr"/>
        <c:lblOffset val="100"/>
      </c:catAx>
      <c:valAx>
        <c:axId val="147945728"/>
        <c:scaling>
          <c:orientation val="minMax"/>
          <c:max val="1"/>
        </c:scaling>
        <c:delete val="1"/>
        <c:axPos val="t"/>
        <c:numFmt formatCode="0.0%" sourceLinked="1"/>
        <c:tickLblPos val="none"/>
        <c:crossAx val="147944192"/>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Sí</c:v>
                </c:pt>
                <c:pt idx="1">
                  <c:v>No</c:v>
                </c:pt>
              </c:strCache>
            </c:strRef>
          </c:cat>
          <c:val>
            <c:numRef>
              <c:f>Hoja1!$B$2:$B$3</c:f>
              <c:numCache>
                <c:formatCode>0.0%</c:formatCode>
                <c:ptCount val="2"/>
                <c:pt idx="0">
                  <c:v>0.88300000000000001</c:v>
                </c:pt>
                <c:pt idx="1">
                  <c:v>0.16700000000000001</c:v>
                </c:pt>
              </c:numCache>
            </c:numRef>
          </c:val>
        </c:ser>
        <c:firstSliceAng val="0"/>
      </c:pieChart>
      <c:spPr>
        <a:noFill/>
        <a:ln>
          <a:noFill/>
        </a:ln>
        <a:effectLst/>
      </c:spPr>
    </c:plotArea>
    <c:legend>
      <c:legendPos val="b"/>
      <c:layout>
        <c:manualLayout>
          <c:xMode val="edge"/>
          <c:yMode val="edge"/>
          <c:x val="0.38675276501844713"/>
          <c:y val="2.2300626727749212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0.85500000000000065</c:v>
                </c:pt>
                <c:pt idx="1">
                  <c:v>0.14500000000000021</c:v>
                </c:pt>
              </c:numCache>
            </c:numRef>
          </c:val>
        </c:ser>
        <c:firstSliceAng val="0"/>
      </c:pieChart>
      <c:spPr>
        <a:noFill/>
        <a:ln>
          <a:noFill/>
        </a:ln>
        <a:effectLst/>
      </c:spPr>
    </c:plotArea>
    <c:legend>
      <c:legendPos val="b"/>
      <c:layout>
        <c:manualLayout>
          <c:xMode val="edge"/>
          <c:yMode val="edge"/>
          <c:x val="0.35907489870740106"/>
          <c:y val="2.183053411925721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0.76500000000000112</c:v>
                </c:pt>
                <c:pt idx="1">
                  <c:v>0.23500000000000001</c:v>
                </c:pt>
              </c:numCache>
            </c:numRef>
          </c:val>
        </c:ser>
        <c:firstSliceAng val="0"/>
      </c:pieChart>
      <c:spPr>
        <a:noFill/>
        <a:ln>
          <a:noFill/>
        </a:ln>
        <a:effectLst/>
      </c:spPr>
    </c:plotArea>
    <c:legend>
      <c:legendPos val="b"/>
      <c:layout>
        <c:manualLayout>
          <c:xMode val="edge"/>
          <c:yMode val="edge"/>
          <c:x val="0.38427051189323663"/>
          <c:y val="4.6508050472969388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dPt>
            <c:idx val="0"/>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0.78</c:v>
                </c:pt>
                <c:pt idx="1">
                  <c:v>0.22</c:v>
                </c:pt>
              </c:numCache>
            </c:numRef>
          </c:val>
        </c:ser>
        <c:firstSliceAng val="0"/>
      </c:pieChart>
      <c:spPr>
        <a:noFill/>
        <a:ln>
          <a:noFill/>
        </a:ln>
        <a:effectLst/>
      </c:spPr>
    </c:plotArea>
    <c:legend>
      <c:legendPos val="b"/>
      <c:layout>
        <c:manualLayout>
          <c:xMode val="edge"/>
          <c:yMode val="edge"/>
          <c:x val="0.36267427201966318"/>
          <c:y val="3.0056372903828048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0.8</c:v>
                </c:pt>
                <c:pt idx="1">
                  <c:v>0.2</c:v>
                </c:pt>
              </c:numCache>
            </c:numRef>
          </c:val>
        </c:ser>
        <c:firstSliceAng val="0"/>
      </c:pieChart>
      <c:spPr>
        <a:noFill/>
        <a:ln>
          <a:noFill/>
        </a:ln>
        <a:effectLst/>
      </c:spPr>
    </c:plotArea>
    <c:legend>
      <c:legendPos val="b"/>
      <c:layout>
        <c:manualLayout>
          <c:xMode val="edge"/>
          <c:yMode val="edge"/>
          <c:x val="0.36267427201966318"/>
          <c:y val="3.4169292296113409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NS/NC</c:v>
                </c:pt>
              </c:strCache>
            </c:strRef>
          </c:cat>
          <c:val>
            <c:numRef>
              <c:f>Hoja1!$B$2:$B$4</c:f>
              <c:numCache>
                <c:formatCode>0.0%</c:formatCode>
                <c:ptCount val="3"/>
                <c:pt idx="0">
                  <c:v>0.71600000000000064</c:v>
                </c:pt>
                <c:pt idx="1">
                  <c:v>0.18400000000000025</c:v>
                </c:pt>
                <c:pt idx="2" formatCode="0%">
                  <c:v>0.1</c:v>
                </c:pt>
              </c:numCache>
            </c:numRef>
          </c:val>
        </c:ser>
        <c:firstSliceAng val="0"/>
      </c:pieChart>
      <c:spPr>
        <a:noFill/>
        <a:ln>
          <a:noFill/>
        </a:ln>
        <a:effectLst/>
      </c:spPr>
    </c:plotArea>
    <c:legend>
      <c:legendPos val="b"/>
      <c:layout>
        <c:manualLayout>
          <c:xMode val="edge"/>
          <c:yMode val="edge"/>
          <c:x val="0.34668257874015856"/>
          <c:y val="2.4633120078740248E-2"/>
          <c:w val="0.2399680118110245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NS/NC</c:v>
                </c:pt>
              </c:strCache>
            </c:strRef>
          </c:cat>
          <c:val>
            <c:numRef>
              <c:f>Hoja1!$B$2:$B$4</c:f>
              <c:numCache>
                <c:formatCode>0.0%</c:formatCode>
                <c:ptCount val="3"/>
                <c:pt idx="0">
                  <c:v>0.68300000000000005</c:v>
                </c:pt>
                <c:pt idx="1">
                  <c:v>0.23500000000000001</c:v>
                </c:pt>
                <c:pt idx="2">
                  <c:v>8.2000000000000017E-2</c:v>
                </c:pt>
              </c:numCache>
            </c:numRef>
          </c:val>
        </c:ser>
        <c:firstSliceAng val="0"/>
      </c:pieChart>
      <c:spPr>
        <a:noFill/>
        <a:ln>
          <a:noFill/>
        </a:ln>
        <a:effectLst/>
      </c:spPr>
    </c:plotArea>
    <c:legend>
      <c:legendPos val="b"/>
      <c:layout>
        <c:manualLayout>
          <c:xMode val="edge"/>
          <c:yMode val="edge"/>
          <c:x val="2.7932578740157511E-2"/>
          <c:y val="4.6508120078740223E-2"/>
          <c:w val="0.69305469890318838"/>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Total</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NS/NC</c:v>
                </c:pt>
              </c:strCache>
            </c:strRef>
          </c:cat>
          <c:val>
            <c:numRef>
              <c:f>Hoja1!$B$2:$B$4</c:f>
              <c:numCache>
                <c:formatCode>0.0%</c:formatCode>
                <c:ptCount val="3"/>
                <c:pt idx="0">
                  <c:v>0.747000000000001</c:v>
                </c:pt>
                <c:pt idx="1">
                  <c:v>0.13300000000000001</c:v>
                </c:pt>
                <c:pt idx="2">
                  <c:v>0.11700000000000002</c:v>
                </c:pt>
              </c:numCache>
            </c:numRef>
          </c:val>
        </c:ser>
        <c:firstSliceAng val="0"/>
      </c:pieChart>
      <c:spPr>
        <a:noFill/>
        <a:ln>
          <a:noFill/>
        </a:ln>
        <a:effectLst/>
      </c:spPr>
    </c:plotArea>
    <c:legend>
      <c:legendPos val="b"/>
      <c:layout>
        <c:manualLayout>
          <c:xMode val="edge"/>
          <c:yMode val="edge"/>
          <c:x val="2.7932578740157511E-2"/>
          <c:y val="4.6508120078740223E-2"/>
          <c:w val="0.66872789996513926"/>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72,1</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NS/NC</c:v>
                </c:pt>
              </c:strCache>
            </c:strRef>
          </c:cat>
          <c:val>
            <c:numRef>
              <c:f>Hoja1!$B$2:$B$4</c:f>
              <c:numCache>
                <c:formatCode>0.0%</c:formatCode>
                <c:ptCount val="3"/>
                <c:pt idx="0">
                  <c:v>0.72100000000000064</c:v>
                </c:pt>
                <c:pt idx="1">
                  <c:v>0.15800000000000028</c:v>
                </c:pt>
                <c:pt idx="2">
                  <c:v>0.12100000000000002</c:v>
                </c:pt>
              </c:numCache>
            </c:numRef>
          </c:val>
        </c:ser>
        <c:firstSliceAng val="0"/>
      </c:pieChart>
      <c:spPr>
        <a:noFill/>
        <a:ln>
          <a:noFill/>
        </a:ln>
        <a:effectLst/>
      </c:spPr>
    </c:plotArea>
    <c:legend>
      <c:legendPos val="b"/>
      <c:layout>
        <c:manualLayout>
          <c:xMode val="edge"/>
          <c:yMode val="edge"/>
          <c:x val="2.7932578740157511E-2"/>
          <c:y val="4.6508120078740223E-2"/>
          <c:w val="0.71868460193765249"/>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Columna2</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NS/NC</c:v>
                </c:pt>
              </c:strCache>
            </c:strRef>
          </c:cat>
          <c:val>
            <c:numRef>
              <c:f>Hoja1!$B$2:$B$4</c:f>
              <c:numCache>
                <c:formatCode>0.0%</c:formatCode>
                <c:ptCount val="3"/>
                <c:pt idx="0">
                  <c:v>0.70500000000000063</c:v>
                </c:pt>
                <c:pt idx="1">
                  <c:v>0.18900000000000028</c:v>
                </c:pt>
                <c:pt idx="2">
                  <c:v>0.10600000000000002</c:v>
                </c:pt>
              </c:numCache>
            </c:numRef>
          </c:val>
        </c:ser>
        <c:firstSliceAng val="0"/>
      </c:pieChart>
      <c:spPr>
        <a:noFill/>
        <a:ln>
          <a:noFill/>
        </a:ln>
        <a:effectLst/>
      </c:spPr>
    </c:plotArea>
    <c:legend>
      <c:legendPos val="b"/>
      <c:layout>
        <c:manualLayout>
          <c:xMode val="edge"/>
          <c:yMode val="edge"/>
          <c:x val="2.7932578740157511E-2"/>
          <c:y val="4.6508120078740223E-2"/>
          <c:w val="0.71868460193765249"/>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8080145047375993"/>
          <c:y val="0.192079213420731"/>
          <c:w val="0.50426747222197499"/>
          <c:h val="0.75610876569270102"/>
        </c:manualLayout>
      </c:layout>
      <c:pieChart>
        <c:varyColors val="1"/>
        <c:ser>
          <c:idx val="0"/>
          <c:order val="0"/>
          <c:tx>
            <c:strRef>
              <c:f>Hoja1!$B$1</c:f>
              <c:strCache>
                <c:ptCount val="1"/>
                <c:pt idx="0">
                  <c:v>Total</c:v>
                </c:pt>
              </c:strCache>
            </c:strRef>
          </c:tx>
          <c:spPr>
            <a:solidFill>
              <a:schemeClr val="tx2"/>
            </a:solidFill>
          </c:spPr>
          <c:dPt>
            <c:idx val="0"/>
            <c:explosion val="21"/>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No sé</c:v>
                </c:pt>
              </c:strCache>
            </c:strRef>
          </c:cat>
          <c:val>
            <c:numRef>
              <c:f>Hoja1!$B$2:$B$4</c:f>
              <c:numCache>
                <c:formatCode>0.0%</c:formatCode>
                <c:ptCount val="3"/>
                <c:pt idx="0">
                  <c:v>0.32600000000000057</c:v>
                </c:pt>
                <c:pt idx="1">
                  <c:v>0.3120000000000005</c:v>
                </c:pt>
                <c:pt idx="2">
                  <c:v>0.36200000000000032</c:v>
                </c:pt>
              </c:numCache>
            </c:numRef>
          </c:val>
        </c:ser>
        <c:firstSliceAng val="34"/>
      </c:pieChart>
      <c:spPr>
        <a:noFill/>
        <a:ln>
          <a:noFill/>
        </a:ln>
        <a:effectLst/>
      </c:spPr>
    </c:plotArea>
    <c:legend>
      <c:legendPos val="b"/>
      <c:layout>
        <c:manualLayout>
          <c:xMode val="edge"/>
          <c:yMode val="edge"/>
          <c:x val="2.7932578740157511E-2"/>
          <c:y val="4.6508120078740223E-2"/>
          <c:w val="0.55520298926815359"/>
          <c:h val="0.11930507721364313"/>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72,1</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NS/NC</c:v>
                </c:pt>
              </c:strCache>
            </c:strRef>
          </c:cat>
          <c:val>
            <c:numRef>
              <c:f>Hoja1!$B$2:$B$4</c:f>
              <c:numCache>
                <c:formatCode>0.0%</c:formatCode>
                <c:ptCount val="3"/>
                <c:pt idx="0">
                  <c:v>0.69500000000000062</c:v>
                </c:pt>
                <c:pt idx="1">
                  <c:v>0.22</c:v>
                </c:pt>
                <c:pt idx="2">
                  <c:v>8.5000000000000048E-2</c:v>
                </c:pt>
              </c:numCache>
            </c:numRef>
          </c:val>
        </c:ser>
        <c:firstSliceAng val="0"/>
      </c:pieChart>
      <c:spPr>
        <a:noFill/>
        <a:ln>
          <a:noFill/>
        </a:ln>
        <a:effectLst/>
      </c:spPr>
    </c:plotArea>
    <c:legend>
      <c:legendPos val="b"/>
      <c:layout>
        <c:manualLayout>
          <c:xMode val="edge"/>
          <c:yMode val="edge"/>
          <c:x val="2.7932578740157511E-2"/>
          <c:y val="4.6508120078740223E-2"/>
          <c:w val="0.71868460193765249"/>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tx>
            <c:strRef>
              <c:f>Hoja1!$B$1</c:f>
              <c:strCache>
                <c:ptCount val="1"/>
                <c:pt idx="0">
                  <c:v>72,1</c:v>
                </c:pt>
              </c:strCache>
            </c:strRef>
          </c:tx>
          <c:spPr>
            <a:solidFill>
              <a:schemeClr val="tx2"/>
            </a:solidFill>
          </c:spPr>
          <c:explosion val="4"/>
          <c:dPt>
            <c:idx val="0"/>
            <c:explosion val="6"/>
            <c:spPr>
              <a:solidFill>
                <a:srgbClr val="FF0000"/>
              </a:solidFill>
              <a:ln w="19050">
                <a:solidFill>
                  <a:schemeClr val="lt1"/>
                </a:solidFill>
              </a:ln>
              <a:effectLst/>
            </c:spPr>
          </c:dPt>
          <c:dPt>
            <c:idx val="1"/>
            <c:spPr>
              <a:solidFill>
                <a:srgbClr val="C00000"/>
              </a:solidFill>
              <a:ln w="19050">
                <a:solidFill>
                  <a:schemeClr val="lt1"/>
                </a:solidFill>
              </a:ln>
              <a:effectLst/>
            </c:spPr>
          </c:dPt>
          <c:dPt>
            <c:idx val="2"/>
            <c:explosion val="0"/>
            <c:spPr>
              <a:solidFill>
                <a:schemeClr val="accent6">
                  <a:lumMod val="40000"/>
                  <a:lumOff val="60000"/>
                </a:schemeClr>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NS/NC</c:v>
                </c:pt>
              </c:strCache>
            </c:strRef>
          </c:cat>
          <c:val>
            <c:numRef>
              <c:f>Hoja1!$B$2:$B$4</c:f>
              <c:numCache>
                <c:formatCode>0.0%</c:formatCode>
                <c:ptCount val="3"/>
                <c:pt idx="0">
                  <c:v>0.75300000000000111</c:v>
                </c:pt>
                <c:pt idx="1">
                  <c:v>0.17600000000000021</c:v>
                </c:pt>
                <c:pt idx="2">
                  <c:v>7.1000000000000008E-2</c:v>
                </c:pt>
              </c:numCache>
            </c:numRef>
          </c:val>
        </c:ser>
        <c:firstSliceAng val="0"/>
      </c:pieChart>
      <c:spPr>
        <a:noFill/>
        <a:ln>
          <a:noFill/>
        </a:ln>
        <a:effectLst/>
      </c:spPr>
    </c:plotArea>
    <c:legend>
      <c:legendPos val="b"/>
      <c:layout>
        <c:manualLayout>
          <c:xMode val="edge"/>
          <c:yMode val="edge"/>
          <c:x val="2.7932578740157511E-2"/>
          <c:y val="4.6508120078740223E-2"/>
          <c:w val="0.71868460193765249"/>
          <c:h val="6.2866879921259874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9037783680601131"/>
          <c:y val="0.13519558691016101"/>
          <c:w val="0.41467475836018208"/>
          <c:h val="0.77907653291518275"/>
        </c:manualLayout>
      </c:layout>
      <c:doughnutChart>
        <c:varyColors val="1"/>
        <c:ser>
          <c:idx val="0"/>
          <c:order val="0"/>
          <c:tx>
            <c:strRef>
              <c:f>Hoja1!$B$1</c:f>
              <c:strCache>
                <c:ptCount val="1"/>
                <c:pt idx="0">
                  <c:v>Total</c:v>
                </c:pt>
              </c:strCache>
            </c:strRef>
          </c:tx>
          <c:spPr>
            <a:solidFill>
              <a:srgbClr val="C00000"/>
            </a:solidFill>
          </c:spPr>
          <c:dPt>
            <c:idx val="0"/>
            <c:spPr>
              <a:solidFill>
                <a:schemeClr val="accent2">
                  <a:lumMod val="20000"/>
                  <a:lumOff val="80000"/>
                </a:schemeClr>
              </a:solidFill>
              <a:ln>
                <a:noFill/>
              </a:ln>
              <a:effectLst/>
            </c:spPr>
          </c:dPt>
          <c:dPt>
            <c:idx val="1"/>
            <c:spPr>
              <a:solidFill>
                <a:schemeClr val="accent2">
                  <a:lumMod val="60000"/>
                  <a:lumOff val="40000"/>
                </a:schemeClr>
              </a:solidFill>
              <a:ln>
                <a:noFill/>
              </a:ln>
              <a:effectLst/>
            </c:spPr>
          </c:dPt>
          <c:dPt>
            <c:idx val="2"/>
            <c:spPr>
              <a:solidFill>
                <a:schemeClr val="bg2">
                  <a:lumMod val="75000"/>
                </a:schemeClr>
              </a:solidFill>
              <a:ln>
                <a:noFill/>
              </a:ln>
              <a:effectLst/>
            </c:spPr>
          </c:dPt>
          <c:dPt>
            <c:idx val="3"/>
            <c:spPr>
              <a:solidFill>
                <a:schemeClr val="accent2">
                  <a:lumMod val="50000"/>
                </a:schemeClr>
              </a:solidFill>
              <a:ln>
                <a:noFill/>
              </a:ln>
              <a:effectLst/>
            </c:spPr>
          </c:dPt>
          <c:dLbls>
            <c:dLbl>
              <c:idx val="2"/>
              <c:layout>
                <c:manualLayout>
                  <c:x val="-1.7636929230085526E-2"/>
                  <c:y val="-1.2049327289378103E-2"/>
                </c:manualLayout>
              </c:layout>
              <c:showVal val="1"/>
              <c:extLst>
                <c:ext xmlns:c15="http://schemas.microsoft.com/office/drawing/2012/chart" uri="{CE6537A1-D6FC-4f65-9D91-7224C49458BB}"/>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AEAT (Agencia Estatal de Administración Tributaria)</c:v>
                </c:pt>
                <c:pt idx="1">
                  <c:v>Ministerio de Hacienda y Administraciones Públicas</c:v>
                </c:pt>
                <c:pt idx="2">
                  <c:v>Otros</c:v>
                </c:pt>
                <c:pt idx="3">
                  <c:v>No sé</c:v>
                </c:pt>
              </c:strCache>
            </c:strRef>
          </c:cat>
          <c:val>
            <c:numRef>
              <c:f>Hoja1!$B$2:$B$5</c:f>
              <c:numCache>
                <c:formatCode>0.0%</c:formatCode>
                <c:ptCount val="4"/>
                <c:pt idx="0">
                  <c:v>0.69000000000000061</c:v>
                </c:pt>
                <c:pt idx="1">
                  <c:v>0.26</c:v>
                </c:pt>
                <c:pt idx="2">
                  <c:v>8.0000000000000175E-3</c:v>
                </c:pt>
                <c:pt idx="3">
                  <c:v>4.2000000000000023E-2</c:v>
                </c:pt>
              </c:numCache>
            </c:numRef>
          </c:val>
        </c:ser>
        <c:firstSliceAng val="0"/>
        <c:holeSize val="50"/>
      </c:doughnutChart>
      <c:spPr>
        <a:noFill/>
        <a:ln>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399292368875097"/>
          <c:y val="0.22569272606074087"/>
          <c:w val="0.63423650206666349"/>
          <c:h val="0.70630883184696558"/>
        </c:manualLayout>
      </c:layout>
      <c:doughnutChart>
        <c:varyColors val="1"/>
        <c:ser>
          <c:idx val="0"/>
          <c:order val="0"/>
          <c:tx>
            <c:strRef>
              <c:f>Hoja1!$B$1</c:f>
              <c:strCache>
                <c:ptCount val="1"/>
                <c:pt idx="0">
                  <c:v>Total</c:v>
                </c:pt>
              </c:strCache>
            </c:strRef>
          </c:tx>
          <c:spPr>
            <a:solidFill>
              <a:srgbClr val="C00000"/>
            </a:solidFill>
          </c:spPr>
          <c:dPt>
            <c:idx val="0"/>
            <c:spPr>
              <a:solidFill>
                <a:schemeClr val="accent2">
                  <a:lumMod val="20000"/>
                  <a:lumOff val="80000"/>
                </a:schemeClr>
              </a:solidFill>
              <a:ln>
                <a:noFill/>
              </a:ln>
              <a:effectLst/>
            </c:spPr>
          </c:dPt>
          <c:dPt>
            <c:idx val="1"/>
            <c:spPr>
              <a:solidFill>
                <a:schemeClr val="accent2">
                  <a:lumMod val="60000"/>
                  <a:lumOff val="40000"/>
                </a:schemeClr>
              </a:solidFill>
              <a:ln>
                <a:noFill/>
              </a:ln>
              <a:effectLst/>
            </c:spPr>
          </c:dPt>
          <c:dPt>
            <c:idx val="2"/>
            <c:spPr>
              <a:solidFill>
                <a:schemeClr val="bg2">
                  <a:lumMod val="75000"/>
                </a:schemeClr>
              </a:solidFill>
              <a:ln>
                <a:noFill/>
              </a:ln>
              <a:effectLst/>
            </c:spPr>
          </c:dPt>
          <c:dPt>
            <c:idx val="3"/>
            <c:spPr>
              <a:solidFill>
                <a:schemeClr val="accent2">
                  <a:lumMod val="50000"/>
                </a:schemeClr>
              </a:solidFill>
              <a:ln>
                <a:noFill/>
              </a:ln>
              <a:effectLst/>
            </c:spPr>
          </c:dPt>
          <c:dLbls>
            <c:dLbl>
              <c:idx val="2"/>
              <c:layout>
                <c:manualLayout>
                  <c:x val="-1.7636929230085526E-2"/>
                  <c:y val="-1.2049327289378103E-2"/>
                </c:manualLayout>
              </c:layout>
              <c:showVal val="1"/>
              <c:extLst>
                <c:ext xmlns:c15="http://schemas.microsoft.com/office/drawing/2012/chart" uri="{CE6537A1-D6FC-4f65-9D91-7224C49458BB}"/>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AEAT (Agencia Estatal de Administración Tributaria)</c:v>
                </c:pt>
                <c:pt idx="1">
                  <c:v>Ministerio de Hacienda y Administraciones Públicas</c:v>
                </c:pt>
                <c:pt idx="2">
                  <c:v>Otros</c:v>
                </c:pt>
                <c:pt idx="3">
                  <c:v>No sé</c:v>
                </c:pt>
              </c:strCache>
            </c:strRef>
          </c:cat>
          <c:val>
            <c:numRef>
              <c:f>Hoja1!$B$2:$B$5</c:f>
              <c:numCache>
                <c:formatCode>0.0%</c:formatCode>
                <c:ptCount val="4"/>
                <c:pt idx="0">
                  <c:v>0.72400000000000064</c:v>
                </c:pt>
                <c:pt idx="1">
                  <c:v>0.22800000000000001</c:v>
                </c:pt>
                <c:pt idx="2">
                  <c:v>8.0000000000000175E-3</c:v>
                </c:pt>
                <c:pt idx="3">
                  <c:v>4.5000000000000012E-2</c:v>
                </c:pt>
              </c:numCache>
            </c:numRef>
          </c:val>
        </c:ser>
        <c:firstSliceAng val="0"/>
        <c:holeSize val="50"/>
      </c:doughnutChart>
      <c:spPr>
        <a:noFill/>
        <a:ln>
          <a:noFill/>
        </a:ln>
        <a:effectLst/>
      </c:spPr>
    </c:plotArea>
    <c:legend>
      <c:legendPos val="t"/>
      <c:layout>
        <c:manualLayout>
          <c:xMode val="edge"/>
          <c:yMode val="edge"/>
          <c:x val="4.1406339467070077E-2"/>
          <c:y val="0"/>
          <c:w val="0.89422347857009432"/>
          <c:h val="0.69541311319513999"/>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399292368875097"/>
          <c:y val="0.22569272606074087"/>
          <c:w val="0.63423650206666349"/>
          <c:h val="0.70630883184696558"/>
        </c:manualLayout>
      </c:layout>
      <c:doughnutChart>
        <c:varyColors val="1"/>
        <c:ser>
          <c:idx val="0"/>
          <c:order val="0"/>
          <c:tx>
            <c:strRef>
              <c:f>Hoja1!$B$1</c:f>
              <c:strCache>
                <c:ptCount val="1"/>
                <c:pt idx="0">
                  <c:v>Total</c:v>
                </c:pt>
              </c:strCache>
            </c:strRef>
          </c:tx>
          <c:spPr>
            <a:solidFill>
              <a:srgbClr val="C00000"/>
            </a:solidFill>
          </c:spPr>
          <c:dPt>
            <c:idx val="0"/>
            <c:spPr>
              <a:solidFill>
                <a:schemeClr val="accent2">
                  <a:lumMod val="20000"/>
                  <a:lumOff val="80000"/>
                </a:schemeClr>
              </a:solidFill>
              <a:ln>
                <a:noFill/>
              </a:ln>
              <a:effectLst/>
            </c:spPr>
          </c:dPt>
          <c:dPt>
            <c:idx val="1"/>
            <c:spPr>
              <a:solidFill>
                <a:schemeClr val="accent2">
                  <a:lumMod val="60000"/>
                  <a:lumOff val="40000"/>
                </a:schemeClr>
              </a:solidFill>
              <a:ln>
                <a:noFill/>
              </a:ln>
              <a:effectLst/>
            </c:spPr>
          </c:dPt>
          <c:dPt>
            <c:idx val="2"/>
            <c:spPr>
              <a:solidFill>
                <a:schemeClr val="bg2">
                  <a:lumMod val="75000"/>
                </a:schemeClr>
              </a:solidFill>
              <a:ln>
                <a:noFill/>
              </a:ln>
              <a:effectLst/>
            </c:spPr>
          </c:dPt>
          <c:dPt>
            <c:idx val="3"/>
            <c:spPr>
              <a:solidFill>
                <a:schemeClr val="accent2">
                  <a:lumMod val="50000"/>
                </a:schemeClr>
              </a:solidFill>
              <a:ln>
                <a:noFill/>
              </a:ln>
              <a:effectLst/>
            </c:spPr>
          </c:dPt>
          <c:dLbls>
            <c:dLbl>
              <c:idx val="2"/>
              <c:layout>
                <c:manualLayout>
                  <c:x val="-1.7636929230085526E-2"/>
                  <c:y val="-1.2049327289378103E-2"/>
                </c:manualLayout>
              </c:layout>
              <c:showVal val="1"/>
              <c:extLst>
                <c:ext xmlns:c15="http://schemas.microsoft.com/office/drawing/2012/chart" uri="{CE6537A1-D6FC-4f65-9D91-7224C49458BB}"/>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s-ES"/>
                </a:p>
              </c:txPr>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AEAT (Agencia Estatal de Administración Tributaria)</c:v>
                </c:pt>
                <c:pt idx="1">
                  <c:v>Ministerio de Hacienda y Administraciones Públicas</c:v>
                </c:pt>
                <c:pt idx="2">
                  <c:v>Otros</c:v>
                </c:pt>
                <c:pt idx="3">
                  <c:v>No sé</c:v>
                </c:pt>
              </c:strCache>
            </c:strRef>
          </c:cat>
          <c:val>
            <c:numRef>
              <c:f>Hoja1!$B$2:$B$5</c:f>
              <c:numCache>
                <c:formatCode>0.0%</c:formatCode>
                <c:ptCount val="4"/>
                <c:pt idx="0">
                  <c:v>0.65800000000000125</c:v>
                </c:pt>
                <c:pt idx="1">
                  <c:v>0.29600000000000032</c:v>
                </c:pt>
                <c:pt idx="2">
                  <c:v>8.0000000000000175E-3</c:v>
                </c:pt>
                <c:pt idx="3">
                  <c:v>3.9000000000000014E-2</c:v>
                </c:pt>
              </c:numCache>
            </c:numRef>
          </c:val>
        </c:ser>
        <c:firstSliceAng val="0"/>
        <c:holeSize val="50"/>
      </c:doughnutChart>
      <c:spPr>
        <a:noFill/>
        <a:ln>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399292368875097"/>
          <c:y val="0.22569272606074087"/>
          <c:w val="0.63423650206666349"/>
          <c:h val="0.70630883184696558"/>
        </c:manualLayout>
      </c:layout>
      <c:doughnutChart>
        <c:varyColors val="1"/>
        <c:ser>
          <c:idx val="0"/>
          <c:order val="0"/>
          <c:tx>
            <c:strRef>
              <c:f>Hoja1!$B$1</c:f>
              <c:strCache>
                <c:ptCount val="1"/>
                <c:pt idx="0">
                  <c:v>Total</c:v>
                </c:pt>
              </c:strCache>
            </c:strRef>
          </c:tx>
          <c:spPr>
            <a:solidFill>
              <a:srgbClr val="C00000"/>
            </a:solidFill>
          </c:spPr>
          <c:explosion val="5"/>
          <c:dPt>
            <c:idx val="0"/>
            <c:spPr>
              <a:solidFill>
                <a:schemeClr val="accent2">
                  <a:lumMod val="20000"/>
                  <a:lumOff val="80000"/>
                </a:schemeClr>
              </a:solidFill>
              <a:ln>
                <a:noFill/>
              </a:ln>
              <a:effectLst/>
            </c:spPr>
          </c:dPt>
          <c:dPt>
            <c:idx val="1"/>
            <c:spPr>
              <a:solidFill>
                <a:schemeClr val="accent2">
                  <a:lumMod val="60000"/>
                  <a:lumOff val="40000"/>
                </a:schemeClr>
              </a:solidFill>
              <a:ln>
                <a:noFill/>
              </a:ln>
              <a:effectLst/>
            </c:spPr>
          </c:dPt>
          <c:dPt>
            <c:idx val="2"/>
            <c:spPr>
              <a:solidFill>
                <a:schemeClr val="bg2">
                  <a:lumMod val="75000"/>
                </a:schemeClr>
              </a:solidFill>
              <a:ln>
                <a:noFill/>
              </a:ln>
              <a:effectLst/>
            </c:spPr>
          </c:dPt>
          <c:dPt>
            <c:idx val="3"/>
            <c:spPr>
              <a:solidFill>
                <a:schemeClr val="accent2">
                  <a:lumMod val="50000"/>
                </a:schemeClr>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s-ES"/>
                </a:p>
              </c:txPr>
            </c:dLbl>
            <c:dLbl>
              <c:idx val="2"/>
              <c:layout>
                <c:manualLayout>
                  <c:x val="-1.7636929230085526E-2"/>
                  <c:y val="-1.2049327289378103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AEAT </c:v>
                </c:pt>
                <c:pt idx="1">
                  <c:v>Ministerio de Hacienda y Administraciones Públicas</c:v>
                </c:pt>
                <c:pt idx="2">
                  <c:v>Otros</c:v>
                </c:pt>
                <c:pt idx="3">
                  <c:v>No sé</c:v>
                </c:pt>
              </c:strCache>
            </c:strRef>
          </c:cat>
          <c:val>
            <c:numRef>
              <c:f>Hoja1!$B$2:$B$5</c:f>
              <c:numCache>
                <c:formatCode>0.0%</c:formatCode>
                <c:ptCount val="4"/>
                <c:pt idx="0">
                  <c:v>0.55800000000000005</c:v>
                </c:pt>
                <c:pt idx="1">
                  <c:v>0.36400000000000032</c:v>
                </c:pt>
                <c:pt idx="2">
                  <c:v>6.0000000000000088E-3</c:v>
                </c:pt>
                <c:pt idx="3">
                  <c:v>7.3000000000000009E-2</c:v>
                </c:pt>
              </c:numCache>
            </c:numRef>
          </c:val>
        </c:ser>
        <c:firstSliceAng val="0"/>
        <c:holeSize val="50"/>
      </c:doughnutChart>
      <c:spPr>
        <a:noFill/>
        <a:ln>
          <a:noFill/>
        </a:ln>
        <a:effectLst/>
      </c:spPr>
    </c:plotArea>
    <c:legend>
      <c:legendPos val="t"/>
      <c:layout>
        <c:manualLayout>
          <c:xMode val="edge"/>
          <c:yMode val="edge"/>
          <c:x val="2.178442758060891E-2"/>
          <c:y val="2.4050358041025711E-2"/>
          <c:w val="0.97821557241939239"/>
          <c:h val="0.14240273807960704"/>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399292368875097"/>
          <c:y val="0.22569272606074087"/>
          <c:w val="0.63423650206666349"/>
          <c:h val="0.70630883184696558"/>
        </c:manualLayout>
      </c:layout>
      <c:doughnutChart>
        <c:varyColors val="1"/>
        <c:ser>
          <c:idx val="0"/>
          <c:order val="0"/>
          <c:tx>
            <c:strRef>
              <c:f>Hoja1!$B$1</c:f>
              <c:strCache>
                <c:ptCount val="1"/>
                <c:pt idx="0">
                  <c:v>Total</c:v>
                </c:pt>
              </c:strCache>
            </c:strRef>
          </c:tx>
          <c:spPr>
            <a:solidFill>
              <a:srgbClr val="C00000"/>
            </a:solidFill>
          </c:spPr>
          <c:dPt>
            <c:idx val="0"/>
            <c:spPr>
              <a:solidFill>
                <a:schemeClr val="accent2">
                  <a:lumMod val="20000"/>
                  <a:lumOff val="80000"/>
                </a:schemeClr>
              </a:solidFill>
              <a:ln>
                <a:noFill/>
              </a:ln>
              <a:effectLst/>
            </c:spPr>
          </c:dPt>
          <c:dPt>
            <c:idx val="1"/>
            <c:spPr>
              <a:solidFill>
                <a:schemeClr val="accent2">
                  <a:lumMod val="60000"/>
                  <a:lumOff val="40000"/>
                </a:schemeClr>
              </a:solidFill>
              <a:ln>
                <a:noFill/>
              </a:ln>
              <a:effectLst/>
            </c:spPr>
          </c:dPt>
          <c:dPt>
            <c:idx val="2"/>
            <c:spPr>
              <a:solidFill>
                <a:schemeClr val="bg2">
                  <a:lumMod val="75000"/>
                </a:schemeClr>
              </a:solidFill>
              <a:ln>
                <a:noFill/>
              </a:ln>
              <a:effectLst/>
            </c:spPr>
          </c:dPt>
          <c:dPt>
            <c:idx val="3"/>
            <c:spPr>
              <a:solidFill>
                <a:schemeClr val="accent2">
                  <a:lumMod val="50000"/>
                </a:schemeClr>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s-ES"/>
                </a:p>
              </c:txPr>
            </c:dLbl>
            <c:dLbl>
              <c:idx val="2"/>
              <c:layout>
                <c:manualLayout>
                  <c:x val="-1.7636929230085526E-2"/>
                  <c:y val="-1.2049327289378103E-2"/>
                </c:manualLayout>
              </c:layout>
              <c:showVal val="1"/>
              <c:extLst>
                <c:ext xmlns:c15="http://schemas.microsoft.com/office/drawing/2012/chart" uri="{CE6537A1-D6FC-4f65-9D91-7224C49458BB}"/>
              </c:extLst>
            </c:dLbl>
            <c:dLbl>
              <c:idx val="3"/>
              <c:layout>
                <c:manualLayout>
                  <c:x val="7.1226060352268611E-2"/>
                  <c:y val="-1.6033572027350521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AEAT</c:v>
                </c:pt>
                <c:pt idx="1">
                  <c:v>Ministerio de Hacienda y Administraciones Públicas</c:v>
                </c:pt>
                <c:pt idx="2">
                  <c:v>Otros</c:v>
                </c:pt>
                <c:pt idx="3">
                  <c:v>No sé</c:v>
                </c:pt>
              </c:strCache>
            </c:strRef>
          </c:cat>
          <c:val>
            <c:numRef>
              <c:f>Hoja1!$B$2:$B$5</c:f>
              <c:numCache>
                <c:formatCode>0.0%</c:formatCode>
                <c:ptCount val="4"/>
                <c:pt idx="0">
                  <c:v>0.67800000000000138</c:v>
                </c:pt>
                <c:pt idx="1">
                  <c:v>0.26500000000000001</c:v>
                </c:pt>
                <c:pt idx="2">
                  <c:v>8.0000000000000175E-3</c:v>
                </c:pt>
                <c:pt idx="3">
                  <c:v>5.3000000000000012E-2</c:v>
                </c:pt>
              </c:numCache>
            </c:numRef>
          </c:val>
        </c:ser>
        <c:firstSliceAng val="0"/>
        <c:holeSize val="50"/>
      </c:doughnutChart>
      <c:spPr>
        <a:noFill/>
        <a:ln>
          <a:noFill/>
        </a:ln>
        <a:effectLst/>
      </c:spPr>
    </c:plotArea>
    <c:legend>
      <c:legendPos val="t"/>
      <c:layout>
        <c:manualLayout>
          <c:xMode val="edge"/>
          <c:yMode val="edge"/>
          <c:x val="0"/>
          <c:y val="2.4050567816948788E-2"/>
          <c:w val="1"/>
          <c:h val="0.14811296219612047"/>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399292368875097"/>
          <c:y val="0.22569272606074087"/>
          <c:w val="0.63423650206666349"/>
          <c:h val="0.70630883184696558"/>
        </c:manualLayout>
      </c:layout>
      <c:doughnutChart>
        <c:varyColors val="1"/>
        <c:ser>
          <c:idx val="0"/>
          <c:order val="0"/>
          <c:tx>
            <c:strRef>
              <c:f>Hoja1!$B$1</c:f>
              <c:strCache>
                <c:ptCount val="1"/>
                <c:pt idx="0">
                  <c:v>Total</c:v>
                </c:pt>
              </c:strCache>
            </c:strRef>
          </c:tx>
          <c:spPr>
            <a:solidFill>
              <a:srgbClr val="C00000"/>
            </a:solidFill>
          </c:spPr>
          <c:dPt>
            <c:idx val="0"/>
            <c:spPr>
              <a:solidFill>
                <a:schemeClr val="accent2">
                  <a:lumMod val="20000"/>
                  <a:lumOff val="80000"/>
                </a:schemeClr>
              </a:solidFill>
              <a:ln>
                <a:noFill/>
              </a:ln>
              <a:effectLst/>
            </c:spPr>
          </c:dPt>
          <c:dPt>
            <c:idx val="1"/>
            <c:spPr>
              <a:solidFill>
                <a:schemeClr val="accent2">
                  <a:lumMod val="60000"/>
                  <a:lumOff val="40000"/>
                </a:schemeClr>
              </a:solidFill>
              <a:ln>
                <a:noFill/>
              </a:ln>
              <a:effectLst/>
            </c:spPr>
          </c:dPt>
          <c:dPt>
            <c:idx val="2"/>
            <c:spPr>
              <a:solidFill>
                <a:schemeClr val="bg2">
                  <a:lumMod val="75000"/>
                </a:schemeClr>
              </a:solidFill>
              <a:ln>
                <a:noFill/>
              </a:ln>
              <a:effectLst/>
            </c:spPr>
          </c:dPt>
          <c:dPt>
            <c:idx val="3"/>
            <c:spPr>
              <a:solidFill>
                <a:schemeClr val="accent2">
                  <a:lumMod val="50000"/>
                </a:schemeClr>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s-ES"/>
                </a:p>
              </c:txPr>
            </c:dLbl>
            <c:dLbl>
              <c:idx val="2"/>
              <c:layout>
                <c:manualLayout>
                  <c:x val="-1.7636929230085526E-2"/>
                  <c:y val="-1.2049327289378103E-2"/>
                </c:manualLayout>
              </c:layout>
              <c:showVal val="1"/>
              <c:extLst>
                <c:ext xmlns:c15="http://schemas.microsoft.com/office/drawing/2012/chart" uri="{CE6537A1-D6FC-4f65-9D91-7224C49458BB}"/>
              </c:extLst>
            </c:dLbl>
            <c:dLbl>
              <c:idx val="3"/>
              <c:layout>
                <c:manualLayout>
                  <c:x val="7.1987466245247031E-2"/>
                  <c:y val="0"/>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AEAT</c:v>
                </c:pt>
                <c:pt idx="1">
                  <c:v>Ministerio de Hacienda y Administraciones Públicas</c:v>
                </c:pt>
                <c:pt idx="2">
                  <c:v>Otros</c:v>
                </c:pt>
                <c:pt idx="3">
                  <c:v>No sé</c:v>
                </c:pt>
              </c:strCache>
            </c:strRef>
          </c:cat>
          <c:val>
            <c:numRef>
              <c:f>Hoja1!$B$2:$B$5</c:f>
              <c:numCache>
                <c:formatCode>0.0%</c:formatCode>
                <c:ptCount val="4"/>
                <c:pt idx="0">
                  <c:v>0.86400000000000099</c:v>
                </c:pt>
                <c:pt idx="1">
                  <c:v>0.11900000000000002</c:v>
                </c:pt>
                <c:pt idx="2">
                  <c:v>8.0000000000000175E-3</c:v>
                </c:pt>
                <c:pt idx="3">
                  <c:v>8.0000000000000175E-3</c:v>
                </c:pt>
              </c:numCache>
            </c:numRef>
          </c:val>
        </c:ser>
        <c:firstSliceAng val="0"/>
        <c:holeSize val="50"/>
      </c:doughnutChart>
      <c:spPr>
        <a:noFill/>
        <a:ln>
          <a:noFill/>
        </a:ln>
        <a:effectLst/>
      </c:spPr>
    </c:plotArea>
    <c:legend>
      <c:legendPos val="t"/>
      <c:layout>
        <c:manualLayout>
          <c:xMode val="edge"/>
          <c:yMode val="edge"/>
          <c:x val="1.9390702620343807E-2"/>
          <c:y val="2.4050358041025711E-2"/>
          <c:w val="0.93962235488573798"/>
          <c:h val="0.15843631010695847"/>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399292368875097"/>
          <c:y val="0.22569272606074087"/>
          <c:w val="0.63423650206666349"/>
          <c:h val="0.70630883184696558"/>
        </c:manualLayout>
      </c:layout>
      <c:doughnutChart>
        <c:varyColors val="1"/>
        <c:ser>
          <c:idx val="0"/>
          <c:order val="0"/>
          <c:tx>
            <c:strRef>
              <c:f>Hoja1!$B$1</c:f>
              <c:strCache>
                <c:ptCount val="1"/>
                <c:pt idx="0">
                  <c:v>Total</c:v>
                </c:pt>
              </c:strCache>
            </c:strRef>
          </c:tx>
          <c:spPr>
            <a:solidFill>
              <a:srgbClr val="C00000"/>
            </a:solidFill>
          </c:spPr>
          <c:dPt>
            <c:idx val="0"/>
            <c:spPr>
              <a:solidFill>
                <a:schemeClr val="accent2">
                  <a:lumMod val="20000"/>
                  <a:lumOff val="80000"/>
                </a:schemeClr>
              </a:solidFill>
              <a:ln>
                <a:noFill/>
              </a:ln>
              <a:effectLst/>
            </c:spPr>
          </c:dPt>
          <c:dPt>
            <c:idx val="1"/>
            <c:spPr>
              <a:solidFill>
                <a:schemeClr val="accent2">
                  <a:lumMod val="60000"/>
                  <a:lumOff val="40000"/>
                </a:schemeClr>
              </a:solidFill>
              <a:ln>
                <a:noFill/>
              </a:ln>
              <a:effectLst/>
            </c:spPr>
          </c:dPt>
          <c:dPt>
            <c:idx val="2"/>
            <c:spPr>
              <a:solidFill>
                <a:schemeClr val="bg2">
                  <a:lumMod val="75000"/>
                </a:schemeClr>
              </a:solidFill>
              <a:ln>
                <a:noFill/>
              </a:ln>
              <a:effectLst/>
            </c:spPr>
          </c:dPt>
          <c:dPt>
            <c:idx val="3"/>
            <c:spPr>
              <a:solidFill>
                <a:schemeClr val="accent2">
                  <a:lumMod val="50000"/>
                </a:schemeClr>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s-ES"/>
                </a:p>
              </c:txPr>
            </c:dLbl>
            <c:dLbl>
              <c:idx val="2"/>
              <c:layout>
                <c:manualLayout>
                  <c:x val="-1.7636929230085526E-2"/>
                  <c:y val="-1.2049327289378103E-2"/>
                </c:manualLayout>
              </c:layout>
              <c:showVal val="1"/>
              <c:extLst>
                <c:ext xmlns:c15="http://schemas.microsoft.com/office/drawing/2012/chart" uri="{CE6537A1-D6FC-4f65-9D91-7224C49458BB}"/>
              </c:extLst>
            </c:dLbl>
            <c:dLbl>
              <c:idx val="3"/>
              <c:layout>
                <c:manualLayout>
                  <c:x val="4.6791853059410679E-2"/>
                  <c:y val="-3.6743178102349746E-17"/>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AEAT</c:v>
                </c:pt>
                <c:pt idx="1">
                  <c:v>Ministerio de Hacienda y Administraciones Públicas</c:v>
                </c:pt>
                <c:pt idx="2">
                  <c:v>Otros</c:v>
                </c:pt>
                <c:pt idx="3">
                  <c:v>No sé</c:v>
                </c:pt>
              </c:strCache>
            </c:strRef>
          </c:cat>
          <c:val>
            <c:numRef>
              <c:f>Hoja1!$B$2:$B$5</c:f>
              <c:numCache>
                <c:formatCode>0.0%</c:formatCode>
                <c:ptCount val="4"/>
                <c:pt idx="0">
                  <c:v>0.72900000000000065</c:v>
                </c:pt>
                <c:pt idx="1">
                  <c:v>0.24700000000000025</c:v>
                </c:pt>
                <c:pt idx="2">
                  <c:v>1.2000000000000005E-2</c:v>
                </c:pt>
                <c:pt idx="3">
                  <c:v>1.2000000000000005E-2</c:v>
                </c:pt>
              </c:numCache>
            </c:numRef>
          </c:val>
        </c:ser>
        <c:firstSliceAng val="0"/>
        <c:holeSize val="50"/>
      </c:doughnutChart>
      <c:spPr>
        <a:noFill/>
        <a:ln>
          <a:noFill/>
        </a:ln>
        <a:effectLst/>
      </c:spPr>
    </c:plotArea>
    <c:legend>
      <c:legendPos val="t"/>
      <c:layout>
        <c:manualLayout>
          <c:xMode val="edge"/>
          <c:yMode val="edge"/>
          <c:x val="1.9390702620343807E-2"/>
          <c:y val="2.4050358041025711E-2"/>
          <c:w val="0.95761922144705003"/>
          <c:h val="0.13438595206593201"/>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zero"/>
  </c:chart>
  <c:spPr>
    <a:noFill/>
    <a:ln>
      <a:noFill/>
    </a:ln>
    <a:effectLst/>
  </c:spPr>
  <c:txPr>
    <a:bodyPr/>
    <a:lstStyle/>
    <a:p>
      <a:pPr>
        <a:defRPr/>
      </a:pPr>
      <a:endParaRPr lang="es-ES"/>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804957874033525"/>
          <c:y val="7.9549242003413793E-3"/>
          <c:w val="0.22471511101941125"/>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Ministerio de Hacienda y Administraciones Públicas</c:v>
                </c:pt>
                <c:pt idx="1">
                  <c:v>Ministerio de Economía y Competitividad</c:v>
                </c:pt>
                <c:pt idx="2">
                  <c:v>Presidencia del Gobierno</c:v>
                </c:pt>
                <c:pt idx="3">
                  <c:v>No sé</c:v>
                </c:pt>
              </c:strCache>
            </c:strRef>
          </c:cat>
          <c:val>
            <c:numRef>
              <c:f>Hoja1!$B$2:$B$5</c:f>
              <c:numCache>
                <c:formatCode>0.0%</c:formatCode>
                <c:ptCount val="4"/>
                <c:pt idx="0">
                  <c:v>0.48000000000000032</c:v>
                </c:pt>
                <c:pt idx="1">
                  <c:v>0.45800000000000002</c:v>
                </c:pt>
                <c:pt idx="2">
                  <c:v>1.0000000000000005E-2</c:v>
                </c:pt>
                <c:pt idx="3">
                  <c:v>5.2000000000000032E-2</c:v>
                </c:pt>
              </c:numCache>
            </c:numRef>
          </c:val>
        </c:ser>
        <c:gapWidth val="182"/>
        <c:axId val="123420032"/>
        <c:axId val="123458688"/>
      </c:barChart>
      <c:catAx>
        <c:axId val="12342003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23458688"/>
        <c:crosses val="autoZero"/>
        <c:auto val="1"/>
        <c:lblAlgn val="ctr"/>
        <c:lblOffset val="100"/>
      </c:catAx>
      <c:valAx>
        <c:axId val="123458688"/>
        <c:scaling>
          <c:orientation val="minMax"/>
        </c:scaling>
        <c:delete val="1"/>
        <c:axPos val="t"/>
        <c:numFmt formatCode="0.0%" sourceLinked="1"/>
        <c:majorTickMark val="none"/>
        <c:tickLblPos val="none"/>
        <c:crossAx val="123420032"/>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58356802645260275"/>
          <c:y val="5.9094512610877586E-2"/>
          <c:w val="0.31228633739769812"/>
          <c:h val="0.93816401953055961"/>
        </c:manualLayout>
      </c:layout>
      <c:barChart>
        <c:barDir val="bar"/>
        <c:grouping val="clustered"/>
        <c:ser>
          <c:idx val="0"/>
          <c:order val="0"/>
          <c:tx>
            <c:strRef>
              <c:f>Hoja1!$B$1</c:f>
              <c:strCache>
                <c:ptCount val="1"/>
                <c:pt idx="0">
                  <c:v>Hombre</c:v>
                </c:pt>
              </c:strCache>
            </c:strRef>
          </c:tx>
          <c:spPr>
            <a:solidFill>
              <a:srgbClr val="C00000"/>
            </a:solidFill>
            <a:ln>
              <a:noFill/>
            </a:ln>
            <a:effectLst/>
          </c:spPr>
          <c:dLbls>
            <c:dLbl>
              <c:idx val="7"/>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Ministerio de Hacienda y Administraciones Públicas</c:v>
                </c:pt>
                <c:pt idx="1">
                  <c:v>Dirección General de Tráfico</c:v>
                </c:pt>
                <c:pt idx="2">
                  <c:v>Agencia tributaria</c:v>
                </c:pt>
                <c:pt idx="3">
                  <c:v>Ministerio de Sanidad, Servicios Sociales e Igualdad (sanidad canarias)</c:v>
                </c:pt>
                <c:pt idx="4">
                  <c:v>Tesoro público  (letras / bonos del tesoro)</c:v>
                </c:pt>
              </c:strCache>
            </c:strRef>
          </c:cat>
          <c:val>
            <c:numRef>
              <c:f>Hoja1!$B$2:$B$6</c:f>
              <c:numCache>
                <c:formatCode>0.0%</c:formatCode>
                <c:ptCount val="5"/>
                <c:pt idx="0">
                  <c:v>0.44400000000000001</c:v>
                </c:pt>
                <c:pt idx="1">
                  <c:v>0.3090000000000005</c:v>
                </c:pt>
                <c:pt idx="2">
                  <c:v>0.14800000000000021</c:v>
                </c:pt>
                <c:pt idx="3">
                  <c:v>3.7000000000000012E-2</c:v>
                </c:pt>
                <c:pt idx="4">
                  <c:v>9.9000000000000046E-2</c:v>
                </c:pt>
              </c:numCache>
            </c:numRef>
          </c:val>
        </c:ser>
        <c:ser>
          <c:idx val="1"/>
          <c:order val="1"/>
          <c:tx>
            <c:strRef>
              <c:f>Hoja1!$C$1</c:f>
              <c:strCache>
                <c:ptCount val="1"/>
                <c:pt idx="0">
                  <c:v>Mujer</c:v>
                </c:pt>
              </c:strCache>
            </c:strRef>
          </c:tx>
          <c:spPr>
            <a:solidFill>
              <a:schemeClr val="accent6">
                <a:lumMod val="40000"/>
                <a:lumOff val="60000"/>
              </a:schemeClr>
            </a:solidFill>
            <a:ln>
              <a:noFill/>
            </a:ln>
            <a:effectLst/>
          </c:spPr>
          <c:dLbls>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Ministerio de Hacienda y Administraciones Públicas</c:v>
                </c:pt>
                <c:pt idx="1">
                  <c:v>Dirección General de Tráfico</c:v>
                </c:pt>
                <c:pt idx="2">
                  <c:v>Agencia tributaria</c:v>
                </c:pt>
                <c:pt idx="3">
                  <c:v>Ministerio de Sanidad, Servicios Sociales e Igualdad (sanidad canarias)</c:v>
                </c:pt>
                <c:pt idx="4">
                  <c:v>Tesoro público  (letras / bonos del tesoro)</c:v>
                </c:pt>
              </c:strCache>
            </c:strRef>
          </c:cat>
          <c:val>
            <c:numRef>
              <c:f>Hoja1!$C$2:$C$6</c:f>
              <c:numCache>
                <c:formatCode>0.0%</c:formatCode>
                <c:ptCount val="5"/>
                <c:pt idx="0">
                  <c:v>0.39000000000000057</c:v>
                </c:pt>
                <c:pt idx="1">
                  <c:v>0.30500000000000038</c:v>
                </c:pt>
                <c:pt idx="2">
                  <c:v>0.22</c:v>
                </c:pt>
                <c:pt idx="3">
                  <c:v>0.11</c:v>
                </c:pt>
                <c:pt idx="4">
                  <c:v>3.7000000000000012E-2</c:v>
                </c:pt>
              </c:numCache>
            </c:numRef>
          </c:val>
        </c:ser>
        <c:dLbls>
          <c:showVal val="1"/>
        </c:dLbls>
        <c:gapWidth val="182"/>
        <c:overlap val="-10"/>
        <c:axId val="148033536"/>
        <c:axId val="148035072"/>
      </c:barChart>
      <c:catAx>
        <c:axId val="148033536"/>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48035072"/>
        <c:crosses val="autoZero"/>
        <c:auto val="1"/>
        <c:lblAlgn val="ctr"/>
        <c:lblOffset val="100"/>
      </c:catAx>
      <c:valAx>
        <c:axId val="148035072"/>
        <c:scaling>
          <c:orientation val="minMax"/>
          <c:max val="1"/>
        </c:scaling>
        <c:delete val="1"/>
        <c:axPos val="t"/>
        <c:numFmt formatCode="0.0%" sourceLinked="1"/>
        <c:tickLblPos val="none"/>
        <c:crossAx val="148033536"/>
        <c:crosses val="autoZero"/>
        <c:crossBetween val="between"/>
      </c:valAx>
      <c:spPr>
        <a:noFill/>
        <a:ln>
          <a:noFill/>
        </a:ln>
        <a:effectLst/>
      </c:spPr>
    </c:plotArea>
    <c:legend>
      <c:legendPos val="r"/>
      <c:layout>
        <c:manualLayout>
          <c:xMode val="edge"/>
          <c:yMode val="edge"/>
          <c:x val="0.64434881631509899"/>
          <c:y val="4.4043878074807785E-3"/>
          <c:w val="0.20382022770416797"/>
          <c:h val="5.7295941177450897E-2"/>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049089478458435"/>
          <c:y val="6.1462026104843775E-2"/>
          <c:w val="0.43984688514463149"/>
          <c:h val="0.89500977164153561"/>
        </c:manualLayout>
      </c:layout>
      <c:barChart>
        <c:barDir val="bar"/>
        <c:grouping val="clustered"/>
        <c:ser>
          <c:idx val="0"/>
          <c:order val="0"/>
          <c:tx>
            <c:strRef>
              <c:f>Hoja1!$B$1</c:f>
              <c:strCache>
                <c:ptCount val="1"/>
                <c:pt idx="0">
                  <c:v>Hombre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Ministerio de Hacienda y Administraciones Públicas</c:v>
                </c:pt>
                <c:pt idx="1">
                  <c:v>Ministerio de Economía y Competividad</c:v>
                </c:pt>
                <c:pt idx="2">
                  <c:v>Presidencia del Gobierno</c:v>
                </c:pt>
                <c:pt idx="3">
                  <c:v>No sé</c:v>
                </c:pt>
              </c:strCache>
            </c:strRef>
          </c:cat>
          <c:val>
            <c:numRef>
              <c:f>Hoja1!$B$2:$B$5</c:f>
              <c:numCache>
                <c:formatCode>0.0%</c:formatCode>
                <c:ptCount val="4"/>
                <c:pt idx="0">
                  <c:v>0.49400000000000038</c:v>
                </c:pt>
                <c:pt idx="1">
                  <c:v>0.44400000000000001</c:v>
                </c:pt>
                <c:pt idx="2">
                  <c:v>8.0000000000000175E-3</c:v>
                </c:pt>
                <c:pt idx="3">
                  <c:v>5.3000000000000012E-2</c:v>
                </c:pt>
              </c:numCache>
            </c:numRef>
          </c:val>
        </c:ser>
        <c:ser>
          <c:idx val="1"/>
          <c:order val="1"/>
          <c:tx>
            <c:strRef>
              <c:f>Hoja1!$C$1</c:f>
              <c:strCache>
                <c:ptCount val="1"/>
                <c:pt idx="0">
                  <c:v>Mujer</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Ministerio de Hacienda y Administraciones Públicas</c:v>
                </c:pt>
                <c:pt idx="1">
                  <c:v>Ministerio de Economía y Competividad</c:v>
                </c:pt>
                <c:pt idx="2">
                  <c:v>Presidencia del Gobierno</c:v>
                </c:pt>
                <c:pt idx="3">
                  <c:v>No sé</c:v>
                </c:pt>
              </c:strCache>
            </c:strRef>
          </c:cat>
          <c:val>
            <c:numRef>
              <c:f>Hoja1!$C$2:$C$5</c:f>
              <c:numCache>
                <c:formatCode>0.0%</c:formatCode>
                <c:ptCount val="4"/>
                <c:pt idx="0">
                  <c:v>0.46700000000000008</c:v>
                </c:pt>
                <c:pt idx="1">
                  <c:v>0.47100000000000031</c:v>
                </c:pt>
                <c:pt idx="2">
                  <c:v>1.2000000000000005E-2</c:v>
                </c:pt>
                <c:pt idx="3">
                  <c:v>5.1000000000000004E-2</c:v>
                </c:pt>
              </c:numCache>
            </c:numRef>
          </c:val>
        </c:ser>
        <c:gapWidth val="182"/>
        <c:axId val="124361344"/>
        <c:axId val="124375424"/>
      </c:barChart>
      <c:catAx>
        <c:axId val="12436134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24375424"/>
        <c:crosses val="autoZero"/>
        <c:auto val="1"/>
        <c:lblAlgn val="ctr"/>
        <c:lblOffset val="100"/>
      </c:catAx>
      <c:valAx>
        <c:axId val="124375424"/>
        <c:scaling>
          <c:orientation val="minMax"/>
        </c:scaling>
        <c:delete val="1"/>
        <c:axPos val="t"/>
        <c:numFmt formatCode="0.0%" sourceLinked="1"/>
        <c:majorTickMark val="none"/>
        <c:tickLblPos val="none"/>
        <c:crossAx val="124361344"/>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5049089478458435"/>
          <c:y val="6.1462026104843775E-2"/>
          <c:w val="0.43984688514463149"/>
          <c:h val="0.89500977164153561"/>
        </c:manualLayout>
      </c:layout>
      <c:barChart>
        <c:barDir val="bar"/>
        <c:grouping val="clustered"/>
        <c:ser>
          <c:idx val="0"/>
          <c:order val="0"/>
          <c:tx>
            <c:strRef>
              <c:f>Hoja1!$B$1</c:f>
              <c:strCache>
                <c:ptCount val="1"/>
                <c:pt idx="0">
                  <c:v>De 18 a 34 años</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Ministerio de Hacienda y Administraciones Públicas</c:v>
                </c:pt>
                <c:pt idx="1">
                  <c:v>Ministerio de Economía y Competitividad</c:v>
                </c:pt>
                <c:pt idx="2">
                  <c:v>Presidencia del Gobierno</c:v>
                </c:pt>
                <c:pt idx="3">
                  <c:v>No sé</c:v>
                </c:pt>
              </c:strCache>
            </c:strRef>
          </c:cat>
          <c:val>
            <c:numRef>
              <c:f>Hoja1!$B$2:$B$5</c:f>
              <c:numCache>
                <c:formatCode>0.0%</c:formatCode>
                <c:ptCount val="4"/>
                <c:pt idx="0">
                  <c:v>0.4970000000000005</c:v>
                </c:pt>
                <c:pt idx="1">
                  <c:v>0.41800000000000032</c:v>
                </c:pt>
                <c:pt idx="2">
                  <c:v>1.8000000000000023E-2</c:v>
                </c:pt>
                <c:pt idx="3">
                  <c:v>6.7000000000000004E-2</c:v>
                </c:pt>
              </c:numCache>
            </c:numRef>
          </c:val>
        </c:ser>
        <c:ser>
          <c:idx val="1"/>
          <c:order val="1"/>
          <c:tx>
            <c:strRef>
              <c:f>Hoja1!$C$1</c:f>
              <c:strCache>
                <c:ptCount val="1"/>
                <c:pt idx="0">
                  <c:v>De 35 a 44 años</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Ministerio de Hacienda y Administraciones Públicas</c:v>
                </c:pt>
                <c:pt idx="1">
                  <c:v>Ministerio de Economía y Competitividad</c:v>
                </c:pt>
                <c:pt idx="2">
                  <c:v>Presidencia del Gobierno</c:v>
                </c:pt>
                <c:pt idx="3">
                  <c:v>No sé</c:v>
                </c:pt>
              </c:strCache>
            </c:strRef>
          </c:cat>
          <c:val>
            <c:numRef>
              <c:f>Hoja1!$C$2:$C$5</c:f>
              <c:numCache>
                <c:formatCode>0.0%</c:formatCode>
                <c:ptCount val="4"/>
                <c:pt idx="0">
                  <c:v>0.43200000000000038</c:v>
                </c:pt>
                <c:pt idx="1">
                  <c:v>0.47000000000000008</c:v>
                </c:pt>
                <c:pt idx="2">
                  <c:v>1.500000000000002E-2</c:v>
                </c:pt>
                <c:pt idx="3">
                  <c:v>8.3000000000000046E-2</c:v>
                </c:pt>
              </c:numCache>
            </c:numRef>
          </c:val>
        </c:ser>
        <c:ser>
          <c:idx val="2"/>
          <c:order val="2"/>
          <c:tx>
            <c:strRef>
              <c:f>Hoja1!$D$1</c:f>
              <c:strCache>
                <c:ptCount val="1"/>
                <c:pt idx="0">
                  <c:v>De 45 a 54 años</c:v>
                </c:pt>
              </c:strCache>
            </c:strRef>
          </c:tx>
          <c:spPr>
            <a:solidFill>
              <a:schemeClr val="accent2">
                <a:lumMod val="40000"/>
                <a:lumOff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Ministerio de Hacienda y Administraciones Públicas</c:v>
                </c:pt>
                <c:pt idx="1">
                  <c:v>Ministerio de Economía y Competitividad</c:v>
                </c:pt>
                <c:pt idx="2">
                  <c:v>Presidencia del Gobierno</c:v>
                </c:pt>
                <c:pt idx="3">
                  <c:v>No sé</c:v>
                </c:pt>
              </c:strCache>
            </c:strRef>
          </c:cat>
          <c:val>
            <c:numRef>
              <c:f>Hoja1!$D$2:$D$5</c:f>
              <c:numCache>
                <c:formatCode>0.0%</c:formatCode>
                <c:ptCount val="4"/>
                <c:pt idx="0">
                  <c:v>0.52500000000000002</c:v>
                </c:pt>
                <c:pt idx="1">
                  <c:v>0.44900000000000001</c:v>
                </c:pt>
                <c:pt idx="3">
                  <c:v>2.5000000000000012E-2</c:v>
                </c:pt>
              </c:numCache>
            </c:numRef>
          </c:val>
        </c:ser>
        <c:ser>
          <c:idx val="3"/>
          <c:order val="3"/>
          <c:tx>
            <c:strRef>
              <c:f>Hoja1!$E$1</c:f>
              <c:strCache>
                <c:ptCount val="1"/>
                <c:pt idx="0">
                  <c:v>De 55 y más años</c:v>
                </c:pt>
              </c:strCache>
            </c:strRef>
          </c:tx>
          <c:spPr>
            <a:solidFill>
              <a:schemeClr val="accent2">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Ministerio de Hacienda y Administraciones Públicas</c:v>
                </c:pt>
                <c:pt idx="1">
                  <c:v>Ministerio de Economía y Competitividad</c:v>
                </c:pt>
                <c:pt idx="2">
                  <c:v>Presidencia del Gobierno</c:v>
                </c:pt>
                <c:pt idx="3">
                  <c:v>No sé</c:v>
                </c:pt>
              </c:strCache>
            </c:strRef>
          </c:cat>
          <c:val>
            <c:numRef>
              <c:f>Hoja1!$E$2:$E$5</c:f>
              <c:numCache>
                <c:formatCode>0.0%</c:formatCode>
                <c:ptCount val="4"/>
                <c:pt idx="0">
                  <c:v>0.45900000000000002</c:v>
                </c:pt>
                <c:pt idx="1">
                  <c:v>0.52900000000000003</c:v>
                </c:pt>
                <c:pt idx="3">
                  <c:v>1.2000000000000005E-2</c:v>
                </c:pt>
              </c:numCache>
            </c:numRef>
          </c:val>
        </c:ser>
        <c:gapWidth val="182"/>
        <c:axId val="126788736"/>
        <c:axId val="126790272"/>
      </c:barChart>
      <c:catAx>
        <c:axId val="12678873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26790272"/>
        <c:crosses val="autoZero"/>
        <c:auto val="1"/>
        <c:lblAlgn val="ctr"/>
        <c:lblOffset val="100"/>
      </c:catAx>
      <c:valAx>
        <c:axId val="126790272"/>
        <c:scaling>
          <c:orientation val="minMax"/>
          <c:max val="1"/>
        </c:scaling>
        <c:delete val="1"/>
        <c:axPos val="t"/>
        <c:numFmt formatCode="0.0%" sourceLinked="1"/>
        <c:tickLblPos val="none"/>
        <c:crossAx val="126788736"/>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67962339046935838"/>
          <c:y val="6.2562746041341183E-2"/>
          <c:w val="0.31228633739769812"/>
          <c:h val="0.91931508409003049"/>
        </c:manualLayout>
      </c:layout>
      <c:barChart>
        <c:barDir val="bar"/>
        <c:grouping val="clustered"/>
        <c:ser>
          <c:idx val="0"/>
          <c:order val="0"/>
          <c:tx>
            <c:strRef>
              <c:f>Hoja1!$B$1</c:f>
              <c:strCache>
                <c:ptCount val="1"/>
                <c:pt idx="0">
                  <c:v>De 18 a 34 años</c:v>
                </c:pt>
              </c:strCache>
            </c:strRef>
          </c:tx>
          <c:spPr>
            <a:solidFill>
              <a:srgbClr val="C00000"/>
            </a:solidFill>
            <a:ln>
              <a:noFill/>
            </a:ln>
            <a:effectLst/>
          </c:spPr>
          <c:dLbls>
            <c:dLbl>
              <c:idx val="7"/>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Ministerio de Hacienda y Administraciones Públicas</c:v>
                </c:pt>
                <c:pt idx="1">
                  <c:v>Dirección General de Tráfico</c:v>
                </c:pt>
                <c:pt idx="2">
                  <c:v>Agencia tributaria</c:v>
                </c:pt>
                <c:pt idx="3">
                  <c:v>Ministerio de Sanidad, Servicios Sociales e Igualdad (sanidad canarias)</c:v>
                </c:pt>
                <c:pt idx="4">
                  <c:v>Tesoro público  (letras / bonos del tesoro)</c:v>
                </c:pt>
              </c:strCache>
            </c:strRef>
          </c:cat>
          <c:val>
            <c:numRef>
              <c:f>Hoja1!$B$2:$B$6</c:f>
              <c:numCache>
                <c:formatCode>0.0%</c:formatCode>
                <c:ptCount val="5"/>
                <c:pt idx="0">
                  <c:v>0.35300000000000031</c:v>
                </c:pt>
                <c:pt idx="1">
                  <c:v>0.41200000000000031</c:v>
                </c:pt>
                <c:pt idx="2">
                  <c:v>0.15700000000000028</c:v>
                </c:pt>
                <c:pt idx="3">
                  <c:v>0.11800000000000002</c:v>
                </c:pt>
                <c:pt idx="4">
                  <c:v>5.9000000000000087E-2</c:v>
                </c:pt>
              </c:numCache>
            </c:numRef>
          </c:val>
        </c:ser>
        <c:ser>
          <c:idx val="1"/>
          <c:order val="1"/>
          <c:tx>
            <c:strRef>
              <c:f>Hoja1!$C$1</c:f>
              <c:strCache>
                <c:ptCount val="1"/>
                <c:pt idx="0">
                  <c:v>De 35 a 44 años</c:v>
                </c:pt>
              </c:strCache>
            </c:strRef>
          </c:tx>
          <c:spPr>
            <a:solidFill>
              <a:schemeClr val="accent6">
                <a:lumMod val="40000"/>
                <a:lumOff val="60000"/>
              </a:schemeClr>
            </a:solidFill>
            <a:ln>
              <a:noFill/>
            </a:ln>
            <a:effectLst/>
          </c:spPr>
          <c:dLbls>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Ministerio de Hacienda y Administraciones Públicas</c:v>
                </c:pt>
                <c:pt idx="1">
                  <c:v>Dirección General de Tráfico</c:v>
                </c:pt>
                <c:pt idx="2">
                  <c:v>Agencia tributaria</c:v>
                </c:pt>
                <c:pt idx="3">
                  <c:v>Ministerio de Sanidad, Servicios Sociales e Igualdad (sanidad canarias)</c:v>
                </c:pt>
                <c:pt idx="4">
                  <c:v>Tesoro público  (letras / bonos del tesoro)</c:v>
                </c:pt>
              </c:strCache>
            </c:strRef>
          </c:cat>
          <c:val>
            <c:numRef>
              <c:f>Hoja1!$C$2:$C$6</c:f>
              <c:numCache>
                <c:formatCode>0.0%</c:formatCode>
                <c:ptCount val="5"/>
                <c:pt idx="0">
                  <c:v>0.3720000000000005</c:v>
                </c:pt>
                <c:pt idx="1">
                  <c:v>0.20900000000000021</c:v>
                </c:pt>
                <c:pt idx="2">
                  <c:v>0.23300000000000001</c:v>
                </c:pt>
                <c:pt idx="3">
                  <c:v>2.300000000000001E-2</c:v>
                </c:pt>
                <c:pt idx="4">
                  <c:v>7.0000000000000021E-2</c:v>
                </c:pt>
              </c:numCache>
            </c:numRef>
          </c:val>
        </c:ser>
        <c:ser>
          <c:idx val="2"/>
          <c:order val="2"/>
          <c:tx>
            <c:strRef>
              <c:f>Hoja1!$D$1</c:f>
              <c:strCache>
                <c:ptCount val="1"/>
                <c:pt idx="0">
                  <c:v>De 45 a 54 años</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Ministerio de Hacienda y Administraciones Públicas</c:v>
                </c:pt>
                <c:pt idx="1">
                  <c:v>Dirección General de Tráfico</c:v>
                </c:pt>
                <c:pt idx="2">
                  <c:v>Agencia tributaria</c:v>
                </c:pt>
                <c:pt idx="3">
                  <c:v>Ministerio de Sanidad, Servicios Sociales e Igualdad (sanidad canarias)</c:v>
                </c:pt>
                <c:pt idx="4">
                  <c:v>Tesoro público  (letras / bonos del tesoro)</c:v>
                </c:pt>
              </c:strCache>
            </c:strRef>
          </c:cat>
          <c:val>
            <c:numRef>
              <c:f>Hoja1!$D$2:$D$6</c:f>
              <c:numCache>
                <c:formatCode>0.0%</c:formatCode>
                <c:ptCount val="5"/>
                <c:pt idx="0">
                  <c:v>0.5</c:v>
                </c:pt>
                <c:pt idx="1">
                  <c:v>0.31800000000000056</c:v>
                </c:pt>
                <c:pt idx="2">
                  <c:v>0.22700000000000001</c:v>
                </c:pt>
                <c:pt idx="3">
                  <c:v>4.5000000000000012E-2</c:v>
                </c:pt>
                <c:pt idx="4">
                  <c:v>6.8000000000000019E-2</c:v>
                </c:pt>
              </c:numCache>
            </c:numRef>
          </c:val>
        </c:ser>
        <c:ser>
          <c:idx val="3"/>
          <c:order val="3"/>
          <c:tx>
            <c:strRef>
              <c:f>Hoja1!$E$1</c:f>
              <c:strCache>
                <c:ptCount val="1"/>
                <c:pt idx="0">
                  <c:v>De 55 y más años</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Ministerio de Hacienda y Administraciones Públicas</c:v>
                </c:pt>
                <c:pt idx="1">
                  <c:v>Dirección General de Tráfico</c:v>
                </c:pt>
                <c:pt idx="2">
                  <c:v>Agencia tributaria</c:v>
                </c:pt>
                <c:pt idx="3">
                  <c:v>Ministerio de Sanidad, Servicios Sociales e Igualdad (sanidad canarias)</c:v>
                </c:pt>
                <c:pt idx="4">
                  <c:v>Tesoro público  (letras / bonos del tesoro)</c:v>
                </c:pt>
              </c:strCache>
            </c:strRef>
          </c:cat>
          <c:val>
            <c:numRef>
              <c:f>Hoja1!$E$2:$E$6</c:f>
              <c:numCache>
                <c:formatCode>0.0%</c:formatCode>
                <c:ptCount val="5"/>
                <c:pt idx="0">
                  <c:v>0.48000000000000032</c:v>
                </c:pt>
                <c:pt idx="1">
                  <c:v>0.24000000000000021</c:v>
                </c:pt>
                <c:pt idx="2">
                  <c:v>8.0000000000000043E-2</c:v>
                </c:pt>
                <c:pt idx="3">
                  <c:v>0.12000000000000002</c:v>
                </c:pt>
                <c:pt idx="4">
                  <c:v>8.0000000000000043E-2</c:v>
                </c:pt>
              </c:numCache>
            </c:numRef>
          </c:val>
        </c:ser>
        <c:dLbls>
          <c:showVal val="1"/>
        </c:dLbls>
        <c:gapWidth val="182"/>
        <c:overlap val="-10"/>
        <c:axId val="148248832"/>
        <c:axId val="148267008"/>
      </c:barChart>
      <c:catAx>
        <c:axId val="148248832"/>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48267008"/>
        <c:crosses val="autoZero"/>
        <c:auto val="1"/>
        <c:lblAlgn val="ctr"/>
        <c:lblOffset val="100"/>
      </c:catAx>
      <c:valAx>
        <c:axId val="148267008"/>
        <c:scaling>
          <c:orientation val="minMax"/>
          <c:max val="1"/>
        </c:scaling>
        <c:delete val="1"/>
        <c:axPos val="t"/>
        <c:numFmt formatCode="0.0%" sourceLinked="1"/>
        <c:tickLblPos val="none"/>
        <c:crossAx val="148248832"/>
        <c:crosses val="autoZero"/>
        <c:crossBetween val="between"/>
      </c:valAx>
      <c:spPr>
        <a:noFill/>
        <a:ln>
          <a:noFill/>
        </a:ln>
        <a:effectLst/>
      </c:spPr>
    </c:plotArea>
    <c:legend>
      <c:legendPos val="r"/>
      <c:layout>
        <c:manualLayout>
          <c:xMode val="edge"/>
          <c:yMode val="edge"/>
          <c:x val="0.19192324041290137"/>
          <c:y val="7.0971007114910833E-3"/>
          <c:w val="0.77576332098365897"/>
          <c:h val="6.4236680559227877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68771366260230404"/>
          <c:y val="2.9746847302640201E-2"/>
          <c:w val="0.29448753910116032"/>
          <c:h val="0.94050630539471958"/>
        </c:manualLayout>
      </c:layout>
      <c:barChart>
        <c:barDir val="bar"/>
        <c:grouping val="clustered"/>
        <c:ser>
          <c:idx val="0"/>
          <c:order val="0"/>
          <c:tx>
            <c:strRef>
              <c:f>Hoja1!$B$1</c:f>
              <c:strCache>
                <c:ptCount val="1"/>
                <c:pt idx="0">
                  <c:v>Total</c:v>
                </c:pt>
              </c:strCache>
            </c:strRef>
          </c:tx>
          <c:spPr>
            <a:solidFill>
              <a:srgbClr val="C00000"/>
            </a:solidFill>
            <a:ln>
              <a:noFill/>
            </a:ln>
            <a:effectLst/>
          </c:spPr>
          <c:dPt>
            <c:idx val="0"/>
            <c:spPr>
              <a:solidFill>
                <a:schemeClr val="accent2">
                  <a:lumMod val="40000"/>
                  <a:lumOff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Agencia tributaria</c:v>
                </c:pt>
                <c:pt idx="1">
                  <c:v>Dirección General de Tráfico</c:v>
                </c:pt>
                <c:pt idx="2">
                  <c:v>Loterías y Apuestas del Estado</c:v>
                </c:pt>
                <c:pt idx="3">
                  <c:v>Fuerzas Armadas</c:v>
                </c:pt>
                <c:pt idx="4">
                  <c:v>Ministerio de Hacienda y Administraciones Públicas</c:v>
                </c:pt>
                <c:pt idx="5">
                  <c:v>Ministerio de Empleo y Seguridad Social</c:v>
                </c:pt>
                <c:pt idx="6">
                  <c:v>Ministerio de Educación, Cultura y Deporte</c:v>
                </c:pt>
                <c:pt idx="7">
                  <c:v>Ministerio de Economía y Competitividad</c:v>
                </c:pt>
                <c:pt idx="8">
                  <c:v>Ministerio de Agricultura, Alimentación y Medio Ambiente</c:v>
                </c:pt>
                <c:pt idx="9">
                  <c:v>No sé</c:v>
                </c:pt>
              </c:strCache>
            </c:strRef>
          </c:cat>
          <c:val>
            <c:numRef>
              <c:f>Hoja1!$B$2:$B$11</c:f>
              <c:numCache>
                <c:formatCode>0.0%</c:formatCode>
                <c:ptCount val="10"/>
                <c:pt idx="0">
                  <c:v>0.70200000000000062</c:v>
                </c:pt>
                <c:pt idx="1">
                  <c:v>0.67400000000000126</c:v>
                </c:pt>
                <c:pt idx="2">
                  <c:v>0.63000000000000111</c:v>
                </c:pt>
                <c:pt idx="3">
                  <c:v>0.25600000000000001</c:v>
                </c:pt>
                <c:pt idx="4">
                  <c:v>0.17400000000000004</c:v>
                </c:pt>
                <c:pt idx="5">
                  <c:v>7.2000000000000022E-2</c:v>
                </c:pt>
                <c:pt idx="6">
                  <c:v>6.2000000000000034E-2</c:v>
                </c:pt>
                <c:pt idx="7">
                  <c:v>3.0000000000000002E-2</c:v>
                </c:pt>
                <c:pt idx="8">
                  <c:v>2.6000000000000016E-2</c:v>
                </c:pt>
                <c:pt idx="9">
                  <c:v>8.0000000000000043E-2</c:v>
                </c:pt>
              </c:numCache>
            </c:numRef>
          </c:val>
        </c:ser>
        <c:gapWidth val="40"/>
        <c:axId val="148329216"/>
        <c:axId val="148330752"/>
      </c:barChart>
      <c:catAx>
        <c:axId val="14832921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48330752"/>
        <c:crosses val="autoZero"/>
        <c:auto val="1"/>
        <c:lblAlgn val="ctr"/>
        <c:lblOffset val="100"/>
      </c:catAx>
      <c:valAx>
        <c:axId val="148330752"/>
        <c:scaling>
          <c:orientation val="minMax"/>
        </c:scaling>
        <c:delete val="1"/>
        <c:axPos val="t"/>
        <c:numFmt formatCode="0.0%" sourceLinked="1"/>
        <c:majorTickMark val="none"/>
        <c:tickLblPos val="none"/>
        <c:crossAx val="148329216"/>
        <c:crosses val="autoZero"/>
        <c:crossBetween val="between"/>
      </c:valAx>
      <c:spPr>
        <a:noFill/>
        <a:ln>
          <a:noFill/>
        </a:ln>
        <a:effectLst/>
      </c:spPr>
    </c:plotArea>
    <c:plotVisOnly val="1"/>
    <c:dispBlanksAs val="gap"/>
  </c:chart>
  <c:spPr>
    <a:noFill/>
    <a:ln>
      <a:noFill/>
    </a:ln>
    <a:effectLst/>
  </c:spPr>
  <c:txPr>
    <a:bodyPr/>
    <a:lstStyle/>
    <a:p>
      <a:pPr>
        <a:defRPr/>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68771366260230404"/>
          <c:y val="9.2154504200388024E-2"/>
          <c:w val="0.29448753910116032"/>
          <c:h val="0.87809880098792503"/>
        </c:manualLayout>
      </c:layout>
      <c:barChart>
        <c:barDir val="bar"/>
        <c:grouping val="clustered"/>
        <c:ser>
          <c:idx val="0"/>
          <c:order val="0"/>
          <c:tx>
            <c:strRef>
              <c:f>Hoja1!$B$1</c:f>
              <c:strCache>
                <c:ptCount val="1"/>
                <c:pt idx="0">
                  <c:v>Hombre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Agencia tributaria</c:v>
                </c:pt>
                <c:pt idx="1">
                  <c:v>Dirección General de Tráfico</c:v>
                </c:pt>
                <c:pt idx="2">
                  <c:v>Loterías y Apuestas del Estado</c:v>
                </c:pt>
                <c:pt idx="3">
                  <c:v>Fuerzas Armadas</c:v>
                </c:pt>
                <c:pt idx="4">
                  <c:v>Ministerio de Hacienda y Administraciones Públicas</c:v>
                </c:pt>
                <c:pt idx="5">
                  <c:v>Ministerio de Empleo y Seguridad Social</c:v>
                </c:pt>
                <c:pt idx="6">
                  <c:v>Ministerio de Educación, Cultura y Deporte</c:v>
                </c:pt>
                <c:pt idx="7">
                  <c:v>Ministerio de Economía y Competitividad</c:v>
                </c:pt>
                <c:pt idx="8">
                  <c:v>Ministerio de Agricultura, Alimentación y Medio Ambiente</c:v>
                </c:pt>
                <c:pt idx="9">
                  <c:v>No sé</c:v>
                </c:pt>
              </c:strCache>
            </c:strRef>
          </c:cat>
          <c:val>
            <c:numRef>
              <c:f>Hoja1!$B$2:$B$11</c:f>
              <c:numCache>
                <c:formatCode>0.0%</c:formatCode>
                <c:ptCount val="10"/>
                <c:pt idx="0">
                  <c:v>0.70800000000000063</c:v>
                </c:pt>
                <c:pt idx="1">
                  <c:v>0.66300000000000125</c:v>
                </c:pt>
                <c:pt idx="2">
                  <c:v>0.63800000000000112</c:v>
                </c:pt>
                <c:pt idx="3">
                  <c:v>0.26300000000000001</c:v>
                </c:pt>
                <c:pt idx="4">
                  <c:v>0.14800000000000021</c:v>
                </c:pt>
                <c:pt idx="5">
                  <c:v>7.4000000000000024E-2</c:v>
                </c:pt>
                <c:pt idx="6">
                  <c:v>3.3000000000000002E-2</c:v>
                </c:pt>
                <c:pt idx="7">
                  <c:v>4.9000000000000078E-2</c:v>
                </c:pt>
                <c:pt idx="8">
                  <c:v>2.5000000000000012E-2</c:v>
                </c:pt>
                <c:pt idx="9">
                  <c:v>8.6000000000000021E-2</c:v>
                </c:pt>
              </c:numCache>
            </c:numRef>
          </c:val>
        </c:ser>
        <c:ser>
          <c:idx val="1"/>
          <c:order val="1"/>
          <c:tx>
            <c:strRef>
              <c:f>Hoja1!$C$1</c:f>
              <c:strCache>
                <c:ptCount val="1"/>
                <c:pt idx="0">
                  <c:v>Mujer</c:v>
                </c:pt>
              </c:strCache>
            </c:strRef>
          </c:tx>
          <c:spPr>
            <a:solidFill>
              <a:schemeClr val="accent6">
                <a:lumMod val="40000"/>
                <a:lumOff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Agencia tributaria</c:v>
                </c:pt>
                <c:pt idx="1">
                  <c:v>Dirección General de Tráfico</c:v>
                </c:pt>
                <c:pt idx="2">
                  <c:v>Loterías y Apuestas del Estado</c:v>
                </c:pt>
                <c:pt idx="3">
                  <c:v>Fuerzas Armadas</c:v>
                </c:pt>
                <c:pt idx="4">
                  <c:v>Ministerio de Hacienda y Administraciones Públicas</c:v>
                </c:pt>
                <c:pt idx="5">
                  <c:v>Ministerio de Empleo y Seguridad Social</c:v>
                </c:pt>
                <c:pt idx="6">
                  <c:v>Ministerio de Educación, Cultura y Deporte</c:v>
                </c:pt>
                <c:pt idx="7">
                  <c:v>Ministerio de Economía y Competitividad</c:v>
                </c:pt>
                <c:pt idx="8">
                  <c:v>Ministerio de Agricultura, Alimentación y Medio Ambiente</c:v>
                </c:pt>
                <c:pt idx="9">
                  <c:v>No sé</c:v>
                </c:pt>
              </c:strCache>
            </c:strRef>
          </c:cat>
          <c:val>
            <c:numRef>
              <c:f>Hoja1!$C$2:$C$11</c:f>
              <c:numCache>
                <c:formatCode>0.0%</c:formatCode>
                <c:ptCount val="10"/>
                <c:pt idx="0">
                  <c:v>0.69600000000000062</c:v>
                </c:pt>
                <c:pt idx="1">
                  <c:v>0.68500000000000005</c:v>
                </c:pt>
                <c:pt idx="2">
                  <c:v>0.623000000000001</c:v>
                </c:pt>
                <c:pt idx="3">
                  <c:v>0.24900000000000028</c:v>
                </c:pt>
                <c:pt idx="4">
                  <c:v>0.19800000000000001</c:v>
                </c:pt>
                <c:pt idx="5">
                  <c:v>7.0000000000000021E-2</c:v>
                </c:pt>
                <c:pt idx="6">
                  <c:v>8.9000000000000065E-2</c:v>
                </c:pt>
                <c:pt idx="7">
                  <c:v>1.2000000000000005E-2</c:v>
                </c:pt>
                <c:pt idx="8">
                  <c:v>2.7000000000000048E-2</c:v>
                </c:pt>
                <c:pt idx="9">
                  <c:v>7.4000000000000024E-2</c:v>
                </c:pt>
              </c:numCache>
            </c:numRef>
          </c:val>
        </c:ser>
        <c:gapWidth val="182"/>
        <c:overlap val="-10"/>
        <c:axId val="148533248"/>
        <c:axId val="148534784"/>
      </c:barChart>
      <c:catAx>
        <c:axId val="14853324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48534784"/>
        <c:crosses val="autoZero"/>
        <c:auto val="1"/>
        <c:lblAlgn val="ctr"/>
        <c:lblOffset val="100"/>
      </c:catAx>
      <c:valAx>
        <c:axId val="148534784"/>
        <c:scaling>
          <c:orientation val="minMax"/>
        </c:scaling>
        <c:delete val="1"/>
        <c:axPos val="t"/>
        <c:numFmt formatCode="0.0%" sourceLinked="1"/>
        <c:majorTickMark val="none"/>
        <c:tickLblPos val="none"/>
        <c:crossAx val="148533248"/>
        <c:crosses val="autoZero"/>
        <c:crossBetween val="between"/>
      </c:valAx>
      <c:spPr>
        <a:noFill/>
        <a:ln>
          <a:noFill/>
        </a:ln>
        <a:effectLst/>
      </c:spPr>
    </c:plotArea>
    <c:legend>
      <c:legendPos val="r"/>
      <c:layout>
        <c:manualLayout>
          <c:xMode val="edge"/>
          <c:yMode val="edge"/>
          <c:x val="0.65536624559233059"/>
          <c:y val="2.3900763163067305E-2"/>
          <c:w val="0.20639836314483631"/>
          <c:h val="4.321827489253343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A5A9-9DE0-420C-BD10-8CC06112C1C8}" type="datetimeFigureOut">
              <a:rPr lang="es-ES" smtClean="0"/>
              <a:pPr/>
              <a:t>27/07/2015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C1326-60F2-46CF-AA1C-553F26DB286A}"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10</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11</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12</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13</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14</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15</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16</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17</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18</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19</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p>
            <a:pPr defTabSz="917575">
              <a:defRPr/>
            </a:pPr>
            <a:fld id="{D13D3EF3-1CB8-42DE-810D-DFC46937E6D8}" type="slidenum">
              <a:rPr lang="es-ES" smtClean="0"/>
              <a:pPr defTabSz="917575">
                <a:defRPr/>
              </a:pPr>
              <a:t>2</a:t>
            </a:fld>
            <a:endParaRPr lang="es-ES" dirty="0" smtClean="0"/>
          </a:p>
        </p:txBody>
      </p:sp>
      <p:sp>
        <p:nvSpPr>
          <p:cNvPr id="26627" name="Rectangle 1026"/>
          <p:cNvSpPr>
            <a:spLocks noGrp="1" noRot="1" noChangeAspect="1" noChangeArrowheads="1" noTextEdit="1"/>
          </p:cNvSpPr>
          <p:nvPr>
            <p:ph type="sldImg"/>
          </p:nvPr>
        </p:nvSpPr>
        <p:spPr>
          <a:solidFill>
            <a:srgbClr val="FFFFFF"/>
          </a:solidFill>
          <a:ln/>
        </p:spPr>
      </p:sp>
      <p:sp>
        <p:nvSpPr>
          <p:cNvPr id="26628" name="Rectangle 1027"/>
          <p:cNvSpPr>
            <a:spLocks noGrp="1" noChangeArrowheads="1"/>
          </p:cNvSpPr>
          <p:nvPr>
            <p:ph type="body" idx="1"/>
          </p:nvPr>
        </p:nvSpPr>
        <p:spPr>
          <a:solidFill>
            <a:srgbClr val="FFFFFF"/>
          </a:solidFill>
          <a:ln>
            <a:solidFill>
              <a:srgbClr val="000000"/>
            </a:solidFill>
          </a:ln>
        </p:spPr>
        <p:txBody>
          <a:bodyPr lIns="93142" tIns="46572" rIns="93142" bIns="46572"/>
          <a:lstStyle/>
          <a:p>
            <a:pPr eaLnBrk="1" hangingPunct="1"/>
            <a:r>
              <a:rPr lang="es-ES" dirty="0" smtClean="0">
                <a:latin typeface="Times New Roman" pitchFamily="18" charset="0"/>
              </a:rPr>
              <a:t>PORTADA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20</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21</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22</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23</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24</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25</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26</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27</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28</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29</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p>
            <a:pPr defTabSz="917575">
              <a:defRPr/>
            </a:pPr>
            <a:fld id="{D13D3EF3-1CB8-42DE-810D-DFC46937E6D8}" type="slidenum">
              <a:rPr lang="es-ES" smtClean="0"/>
              <a:pPr defTabSz="917575">
                <a:defRPr/>
              </a:pPr>
              <a:t>3</a:t>
            </a:fld>
            <a:endParaRPr lang="es-ES" dirty="0" smtClean="0"/>
          </a:p>
        </p:txBody>
      </p:sp>
      <p:sp>
        <p:nvSpPr>
          <p:cNvPr id="26627" name="Rectangle 1026"/>
          <p:cNvSpPr>
            <a:spLocks noGrp="1" noRot="1" noChangeAspect="1" noChangeArrowheads="1" noTextEdit="1"/>
          </p:cNvSpPr>
          <p:nvPr>
            <p:ph type="sldImg"/>
          </p:nvPr>
        </p:nvSpPr>
        <p:spPr>
          <a:solidFill>
            <a:srgbClr val="FFFFFF"/>
          </a:solidFill>
          <a:ln/>
        </p:spPr>
      </p:sp>
      <p:sp>
        <p:nvSpPr>
          <p:cNvPr id="26628" name="Rectangle 1027"/>
          <p:cNvSpPr>
            <a:spLocks noGrp="1" noChangeArrowheads="1"/>
          </p:cNvSpPr>
          <p:nvPr>
            <p:ph type="body" idx="1"/>
          </p:nvPr>
        </p:nvSpPr>
        <p:spPr>
          <a:solidFill>
            <a:srgbClr val="FFFFFF"/>
          </a:solidFill>
          <a:ln>
            <a:solidFill>
              <a:srgbClr val="000000"/>
            </a:solidFill>
          </a:ln>
        </p:spPr>
        <p:txBody>
          <a:bodyPr lIns="93142" tIns="46572" rIns="93142" bIns="46572"/>
          <a:lstStyle/>
          <a:p>
            <a:pPr eaLnBrk="1" hangingPunct="1"/>
            <a:r>
              <a:rPr lang="es-ES" dirty="0" smtClean="0">
                <a:latin typeface="Times New Roman" pitchFamily="18" charset="0"/>
              </a:rPr>
              <a:t>PORTADA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30</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31</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32</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33</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34</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35</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36</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37</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38</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39</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4</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40</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41</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42</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smtClean="0"/>
              <a:t>ORTADA</a:t>
            </a:r>
            <a:endParaRPr lang="es-E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43</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44</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45</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46</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p>
            <a:pPr defTabSz="917575">
              <a:defRPr/>
            </a:pPr>
            <a:fld id="{D13D3EF3-1CB8-42DE-810D-DFC46937E6D8}" type="slidenum">
              <a:rPr lang="es-ES" smtClean="0"/>
              <a:pPr defTabSz="917575">
                <a:defRPr/>
              </a:pPr>
              <a:t>47</a:t>
            </a:fld>
            <a:endParaRPr lang="es-ES" dirty="0" smtClean="0"/>
          </a:p>
        </p:txBody>
      </p:sp>
      <p:sp>
        <p:nvSpPr>
          <p:cNvPr id="26627" name="Rectangle 1026"/>
          <p:cNvSpPr>
            <a:spLocks noGrp="1" noRot="1" noChangeAspect="1" noChangeArrowheads="1" noTextEdit="1"/>
          </p:cNvSpPr>
          <p:nvPr>
            <p:ph type="sldImg"/>
          </p:nvPr>
        </p:nvSpPr>
        <p:spPr>
          <a:solidFill>
            <a:srgbClr val="FFFFFF"/>
          </a:solidFill>
          <a:ln/>
        </p:spPr>
      </p:sp>
      <p:sp>
        <p:nvSpPr>
          <p:cNvPr id="26628" name="Rectangle 1027"/>
          <p:cNvSpPr>
            <a:spLocks noGrp="1" noChangeArrowheads="1"/>
          </p:cNvSpPr>
          <p:nvPr>
            <p:ph type="body" idx="1"/>
          </p:nvPr>
        </p:nvSpPr>
        <p:spPr>
          <a:solidFill>
            <a:srgbClr val="FFFFFF"/>
          </a:solidFill>
          <a:ln>
            <a:solidFill>
              <a:srgbClr val="000000"/>
            </a:solidFill>
          </a:ln>
        </p:spPr>
        <p:txBody>
          <a:bodyPr lIns="93142" tIns="46572" rIns="93142" bIns="46572"/>
          <a:lstStyle/>
          <a:p>
            <a:pPr eaLnBrk="1" hangingPunct="1"/>
            <a:r>
              <a:rPr lang="es-ES" dirty="0" smtClean="0">
                <a:latin typeface="Times New Roman" pitchFamily="18" charset="0"/>
              </a:rPr>
              <a:t>PORTADA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48</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5</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6</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7</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8</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48F-B77E-4623-8EDE-43DFC6DC91C5}" type="slidenum">
              <a:rPr lang="es-ES"/>
              <a:pPr/>
              <a:t>9</a:t>
            </a:fld>
            <a:endParaRPr lang="es-E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ES" dirty="0"/>
              <a:t>PORTADA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7D3757B-83B8-4BC4-9CCF-AD88D19A32B5}" type="datetime1">
              <a:rPr lang="es-ES" smtClean="0"/>
              <a:pPr/>
              <a:t>27/07/2015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B0ECBAA-2EDE-41FB-8F2B-2D578B8D69D2}" type="datetime1">
              <a:rPr lang="es-ES" smtClean="0"/>
              <a:pPr/>
              <a:t>27/07/2015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F3BC5-AA51-4472-8400-9AC6E6B3C444}" type="datetime1">
              <a:rPr lang="es-ES" smtClean="0"/>
              <a:pPr/>
              <a:t>27/07/2015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B5A5B99-965D-4962-80D7-62EC42A84CD6}" type="datetime1">
              <a:rPr lang="es-ES" smtClean="0"/>
              <a:pPr/>
              <a:t>27/07/2015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2D5BA1-AEB8-4D38-A6C1-EF90A8A5E861}" type="datetime1">
              <a:rPr lang="es-ES" smtClean="0"/>
              <a:pPr/>
              <a:t>27/07/2015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2C0EABC-A06D-473D-B0D9-1621452F088B}" type="datetime1">
              <a:rPr lang="es-ES" smtClean="0"/>
              <a:pPr/>
              <a:t>27/07/2015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6CB8EC8-E3B7-4786-85B2-937AF04DF907}" type="datetime1">
              <a:rPr lang="es-ES" smtClean="0"/>
              <a:pPr/>
              <a:t>27/07/2015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414D7CC-AEF4-4CA3-8676-2F123DF8E27E}" type="datetime1">
              <a:rPr lang="es-ES" smtClean="0"/>
              <a:pPr/>
              <a:t>27/07/2015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11EE82-400D-4549-B275-7119FE8E409B}" type="datetime1">
              <a:rPr lang="es-ES" smtClean="0"/>
              <a:pPr/>
              <a:t>27/07/2015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55DA93-9CB4-4633-81B3-4A8484DE38B9}" type="datetime1">
              <a:rPr lang="es-ES" smtClean="0"/>
              <a:pPr/>
              <a:t>27/07/2015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6862C3-C17E-4168-87FE-996E54414FD4}" type="datetime1">
              <a:rPr lang="es-ES" smtClean="0"/>
              <a:pPr/>
              <a:t>27/07/2015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1FE43-CE51-45FC-BF31-F431EA25CE64}" type="datetime1">
              <a:rPr lang="es-ES" smtClean="0"/>
              <a:pPr/>
              <a:t>27/07/2015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3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40.xml"/><Relationship Id="rId4" Type="http://schemas.openxmlformats.org/officeDocument/2006/relationships/chart" Target="../charts/chart39.xml"/></Relationships>
</file>

<file path=ppt/slides/_rels/slide3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chart" Target="../charts/chart44.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chart" Target="../charts/chart43.xml"/><Relationship Id="rId11" Type="http://schemas.openxmlformats.org/officeDocument/2006/relationships/image" Target="../media/image16.jpeg"/><Relationship Id="rId5" Type="http://schemas.openxmlformats.org/officeDocument/2006/relationships/chart" Target="../charts/chart42.xml"/><Relationship Id="rId10" Type="http://schemas.openxmlformats.org/officeDocument/2006/relationships/image" Target="../media/image15.png"/><Relationship Id="rId4" Type="http://schemas.openxmlformats.org/officeDocument/2006/relationships/chart" Target="../charts/chart41.xml"/><Relationship Id="rId9"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47.xml"/><Relationship Id="rId4" Type="http://schemas.openxmlformats.org/officeDocument/2006/relationships/chart" Target="../charts/chart4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chart" Target="../charts/chart51.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chart" Target="../charts/chart50.xml"/><Relationship Id="rId11" Type="http://schemas.openxmlformats.org/officeDocument/2006/relationships/image" Target="../media/image16.jpeg"/><Relationship Id="rId5" Type="http://schemas.openxmlformats.org/officeDocument/2006/relationships/chart" Target="../charts/chart49.xml"/><Relationship Id="rId10" Type="http://schemas.openxmlformats.org/officeDocument/2006/relationships/image" Target="../media/image15.png"/><Relationship Id="rId4" Type="http://schemas.openxmlformats.org/officeDocument/2006/relationships/chart" Target="../charts/chart48.xml"/><Relationship Id="rId9"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chart" Target="../charts/chart5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54.xml"/><Relationship Id="rId4" Type="http://schemas.openxmlformats.org/officeDocument/2006/relationships/chart" Target="../charts/chart53.xml"/></Relationships>
</file>

<file path=ppt/slides/_rels/slide4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chart" Target="../charts/chart57.xml"/><Relationship Id="rId11" Type="http://schemas.openxmlformats.org/officeDocument/2006/relationships/image" Target="../media/image16.jpeg"/><Relationship Id="rId5" Type="http://schemas.openxmlformats.org/officeDocument/2006/relationships/chart" Target="../charts/chart56.xml"/><Relationship Id="rId10" Type="http://schemas.openxmlformats.org/officeDocument/2006/relationships/image" Target="../media/image15.png"/><Relationship Id="rId4" Type="http://schemas.openxmlformats.org/officeDocument/2006/relationships/chart" Target="../charts/chart55.xml"/><Relationship Id="rId9"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chart" Target="../charts/chart59.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60.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chart" Target="../charts/chart6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a:t>
            </a:fld>
            <a:endParaRPr lang="es-ES" dirty="0"/>
          </a:p>
        </p:txBody>
      </p:sp>
      <p:pic>
        <p:nvPicPr>
          <p:cNvPr id="7" name="Picture 4" descr="http://controlpublicidad.com/uploads/2015/05/educacion-095153.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58345" y="1560630"/>
            <a:ext cx="2780990" cy="3972843"/>
          </a:xfrm>
          <a:prstGeom prst="rect">
            <a:avLst/>
          </a:prstGeom>
          <a:noFill/>
          <a:ln>
            <a:noFill/>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0" name="Rectángulo 3"/>
          <p:cNvSpPr/>
          <p:nvPr/>
        </p:nvSpPr>
        <p:spPr>
          <a:xfrm>
            <a:off x="676369" y="1189568"/>
            <a:ext cx="3211632" cy="4376032"/>
          </a:xfrm>
          <a:prstGeom prst="rect">
            <a:avLst/>
          </a:prstGeom>
          <a:no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11 CuadroTexto"/>
          <p:cNvSpPr txBox="1"/>
          <p:nvPr/>
        </p:nvSpPr>
        <p:spPr>
          <a:xfrm>
            <a:off x="3940099" y="1598341"/>
            <a:ext cx="4899102" cy="3970318"/>
          </a:xfrm>
          <a:prstGeom prst="rect">
            <a:avLst/>
          </a:prstGeom>
          <a:noFill/>
        </p:spPr>
        <p:txBody>
          <a:bodyPr wrap="square" rtlCol="0">
            <a:spAutoFit/>
          </a:bodyPr>
          <a:lstStyle/>
          <a:p>
            <a:r>
              <a:rPr lang="es-ES" sz="3600" dirty="0" smtClean="0"/>
              <a:t>POST-TEST DE LA CAMPAÑA PUBLICITARIA AGENCIA ESTATAL DE ADMINISTRACIÓN TRIBUTARIA “CONTRIBUIMOS PARA RECIBIR”.</a:t>
            </a:r>
            <a:endParaRPr lang="es-E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221420"/>
            <a:ext cx="9144000" cy="7079419"/>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10</a:t>
            </a:fld>
            <a:endParaRPr lang="es-ES" dirty="0"/>
          </a:p>
        </p:txBody>
      </p:sp>
      <p:sp>
        <p:nvSpPr>
          <p:cNvPr id="7" name="Text Box 7"/>
          <p:cNvSpPr txBox="1">
            <a:spLocks noChangeArrowheads="1"/>
          </p:cNvSpPr>
          <p:nvPr/>
        </p:nvSpPr>
        <p:spPr bwMode="auto">
          <a:xfrm>
            <a:off x="277549" y="706447"/>
            <a:ext cx="7920880"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INSTITUCIONES DE LAS CAMPAÑAS QUE RECUERDA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0 CuadroTexto"/>
          <p:cNvSpPr txBox="1"/>
          <p:nvPr/>
        </p:nvSpPr>
        <p:spPr>
          <a:xfrm>
            <a:off x="6372200" y="5277218"/>
            <a:ext cx="2520281" cy="707886"/>
          </a:xfrm>
          <a:prstGeom prst="rect">
            <a:avLst/>
          </a:prstGeom>
          <a:noFill/>
        </p:spPr>
        <p:txBody>
          <a:bodyPr wrap="square">
            <a:spAutoFit/>
          </a:bodyPr>
          <a:lstStyle/>
          <a:p>
            <a:pPr algn="just" eaLnBrk="1" fontAlgn="auto" hangingPunct="1">
              <a:spcBef>
                <a:spcPts val="0"/>
              </a:spcBef>
              <a:spcAft>
                <a:spcPts val="0"/>
              </a:spcAft>
              <a:defRPr/>
            </a:pPr>
            <a:r>
              <a:rPr lang="es-ES" sz="800" b="1" dirty="0" smtClean="0">
                <a:solidFill>
                  <a:srgbClr val="3C3C3E"/>
                </a:solidFill>
                <a:latin typeface="Century Gothic" pitchFamily="34" charset="0"/>
                <a:cs typeface="+mn-cs"/>
              </a:rPr>
              <a:t>Muestra: Personas que recuerdan haber visto u oído alguna campaña institucional últimamente: 51 personas de 18 a 34 años; 43 personas de 35 a 44 años; 44 personas de 45 a 54 años y 25 personas de 55 y más años. </a:t>
            </a:r>
            <a:endParaRPr lang="es-ES" sz="800" b="1" dirty="0">
              <a:solidFill>
                <a:srgbClr val="3C3C3E"/>
              </a:solidFill>
              <a:latin typeface="Century Gothic" pitchFamily="34" charset="0"/>
              <a:cs typeface="+mn-cs"/>
            </a:endParaRPr>
          </a:p>
        </p:txBody>
      </p:sp>
      <p:graphicFrame>
        <p:nvGraphicFramePr>
          <p:cNvPr id="9" name="Gráfico 5"/>
          <p:cNvGraphicFramePr/>
          <p:nvPr>
            <p:extLst>
              <p:ext uri="{D42A27DB-BD31-4B8C-83A1-F6EECF244321}">
                <p14:modId xmlns:p14="http://schemas.microsoft.com/office/powerpoint/2010/main" xmlns="" val="3455594161"/>
              </p:ext>
            </p:extLst>
          </p:nvPr>
        </p:nvGraphicFramePr>
        <p:xfrm>
          <a:off x="127821" y="2153264"/>
          <a:ext cx="7482348" cy="4041059"/>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redondeado 7"/>
          <p:cNvSpPr/>
          <p:nvPr/>
        </p:nvSpPr>
        <p:spPr>
          <a:xfrm>
            <a:off x="2623745" y="3956465"/>
            <a:ext cx="4824536" cy="75740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2 Rectángulo"/>
          <p:cNvSpPr/>
          <p:nvPr/>
        </p:nvSpPr>
        <p:spPr>
          <a:xfrm>
            <a:off x="2238247" y="1646121"/>
            <a:ext cx="4536504" cy="307777"/>
          </a:xfrm>
          <a:prstGeom prst="rect">
            <a:avLst/>
          </a:prstGeom>
          <a:solidFill>
            <a:schemeClr val="accent2"/>
          </a:solidFill>
          <a:effectLst>
            <a:outerShdw blurRad="50800" dist="38100" algn="l" rotWithShape="0">
              <a:prstClr val="black">
                <a:alpha val="40000"/>
              </a:prstClr>
            </a:outerShdw>
          </a:effectLst>
        </p:spPr>
        <p:txBody>
          <a:bodyPr wrap="square">
            <a:spAutoFit/>
          </a:bodyPr>
          <a:lstStyle/>
          <a:p>
            <a:pPr algn="ctr" eaLnBrk="1" fontAlgn="auto" hangingPunct="1">
              <a:spcBef>
                <a:spcPts val="0"/>
              </a:spcBef>
              <a:spcAft>
                <a:spcPts val="0"/>
              </a:spcAft>
              <a:defRPr/>
            </a:pPr>
            <a:r>
              <a:rPr lang="es-ES_tradnl" sz="1400" b="1" dirty="0" smtClean="0">
                <a:solidFill>
                  <a:schemeClr val="bg1"/>
                </a:solidFill>
                <a:latin typeface="Century Gothic" pitchFamily="34" charset="0"/>
              </a:rPr>
              <a:t>TOP  5 Instituciones con mayor recuerdo</a:t>
            </a:r>
            <a:endParaRPr lang="es-ES" sz="1400" b="1" dirty="0">
              <a:solidFill>
                <a:schemeClr val="bg1"/>
              </a:solidFill>
              <a:latin typeface="Century Gothic" pitchFamily="34" charset="0"/>
            </a:endParaRPr>
          </a:p>
        </p:txBody>
      </p:sp>
      <p:sp>
        <p:nvSpPr>
          <p:cNvPr id="12" name="12 Rectángulo"/>
          <p:cNvSpPr/>
          <p:nvPr/>
        </p:nvSpPr>
        <p:spPr>
          <a:xfrm>
            <a:off x="234950" y="1203734"/>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P.2.- ¿De qué institución se trataba? </a:t>
            </a:r>
            <a:r>
              <a:rPr lang="es-ES_tradnl" sz="1400" b="1" dirty="0" smtClean="0">
                <a:solidFill>
                  <a:schemeClr val="tx1">
                    <a:lumMod val="65000"/>
                    <a:lumOff val="35000"/>
                  </a:schemeClr>
                </a:solidFill>
                <a:latin typeface="Century Gothic" pitchFamily="34" charset="0"/>
              </a:rPr>
              <a:t>TOTAL MENCIONES. ESPONTÁNEO</a:t>
            </a:r>
            <a:endParaRPr lang="es-ES" sz="1400" b="1" dirty="0">
              <a:solidFill>
                <a:schemeClr val="tx1">
                  <a:lumMod val="65000"/>
                  <a:lumOff val="35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11</a:t>
            </a:fld>
            <a:endParaRPr lang="es-ES" dirty="0"/>
          </a:p>
        </p:txBody>
      </p:sp>
      <p:sp>
        <p:nvSpPr>
          <p:cNvPr id="7" name="Text Box 7"/>
          <p:cNvSpPr txBox="1">
            <a:spLocks noChangeArrowheads="1"/>
          </p:cNvSpPr>
          <p:nvPr/>
        </p:nvSpPr>
        <p:spPr bwMode="auto">
          <a:xfrm>
            <a:off x="1260764" y="608127"/>
            <a:ext cx="7032804"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SUGERIDO DE INSTITUCIONES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411931" y="1056251"/>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P.3.- Y de la siguiente lista de instituciones del Estado, ¿Cuáles recuerda haber visto u oído publicidad?</a:t>
            </a:r>
            <a:endParaRPr lang="es-ES" sz="1400" dirty="0">
              <a:solidFill>
                <a:schemeClr val="tx1">
                  <a:lumMod val="65000"/>
                  <a:lumOff val="35000"/>
                </a:schemeClr>
              </a:solidFill>
              <a:latin typeface="Century Gothic" pitchFamily="34" charset="0"/>
            </a:endParaRPr>
          </a:p>
        </p:txBody>
      </p:sp>
      <p:graphicFrame>
        <p:nvGraphicFramePr>
          <p:cNvPr id="9" name="Gráfico 5"/>
          <p:cNvGraphicFramePr/>
          <p:nvPr>
            <p:extLst>
              <p:ext uri="{D42A27DB-BD31-4B8C-83A1-F6EECF244321}">
                <p14:modId xmlns:p14="http://schemas.microsoft.com/office/powerpoint/2010/main" xmlns="" val="2912821938"/>
              </p:ext>
            </p:extLst>
          </p:nvPr>
        </p:nvGraphicFramePr>
        <p:xfrm>
          <a:off x="432619" y="2418735"/>
          <a:ext cx="7190928" cy="3955657"/>
        </p:xfrm>
        <a:graphic>
          <a:graphicData uri="http://schemas.openxmlformats.org/drawingml/2006/chart">
            <c:chart xmlns:c="http://schemas.openxmlformats.org/drawingml/2006/chart" xmlns:r="http://schemas.openxmlformats.org/officeDocument/2006/relationships" r:id="rId4"/>
          </a:graphicData>
        </a:graphic>
      </p:graphicFrame>
      <p:sp>
        <p:nvSpPr>
          <p:cNvPr id="10" name="10 CuadroTexto"/>
          <p:cNvSpPr txBox="1"/>
          <p:nvPr/>
        </p:nvSpPr>
        <p:spPr>
          <a:xfrm>
            <a:off x="6939277" y="5830295"/>
            <a:ext cx="1872209" cy="215444"/>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cs typeface="+mn-cs"/>
              </a:rPr>
              <a:t>Total muestra: </a:t>
            </a:r>
            <a:r>
              <a:rPr lang="es-ES" sz="800" b="1" dirty="0" smtClean="0">
                <a:solidFill>
                  <a:srgbClr val="3C3C3E"/>
                </a:solidFill>
                <a:latin typeface="Century Gothic" pitchFamily="34" charset="0"/>
              </a:rPr>
              <a:t>500 entrevistas. </a:t>
            </a:r>
            <a:endParaRPr lang="es-ES" sz="800" b="1" dirty="0">
              <a:solidFill>
                <a:srgbClr val="3C3C3E"/>
              </a:solidFill>
              <a:latin typeface="Century Gothic" pitchFamily="34" charset="0"/>
              <a:cs typeface="+mn-cs"/>
            </a:endParaRPr>
          </a:p>
        </p:txBody>
      </p:sp>
      <p:sp>
        <p:nvSpPr>
          <p:cNvPr id="11" name="Rectángulo redondeado 7"/>
          <p:cNvSpPr/>
          <p:nvPr/>
        </p:nvSpPr>
        <p:spPr>
          <a:xfrm>
            <a:off x="3544988" y="2401535"/>
            <a:ext cx="4385071" cy="4702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a:t>
            </a:r>
            <a:endParaRPr lang="es-ES" dirty="0"/>
          </a:p>
        </p:txBody>
      </p:sp>
      <p:sp>
        <p:nvSpPr>
          <p:cNvPr id="12" name="12 Rectángulo"/>
          <p:cNvSpPr/>
          <p:nvPr/>
        </p:nvSpPr>
        <p:spPr>
          <a:xfrm>
            <a:off x="1760505" y="1406012"/>
            <a:ext cx="6498591" cy="738664"/>
          </a:xfrm>
          <a:prstGeom prst="rect">
            <a:avLst/>
          </a:prstGeom>
        </p:spPr>
        <p:txBody>
          <a:bodyPr wrap="square">
            <a:spAutoFit/>
          </a:bodyPr>
          <a:lstStyle/>
          <a:p>
            <a:pPr algn="just" eaLnBrk="1" fontAlgn="auto" hangingPunct="1">
              <a:spcBef>
                <a:spcPts val="0"/>
              </a:spcBef>
              <a:spcAft>
                <a:spcPts val="0"/>
              </a:spcAft>
              <a:defRPr/>
            </a:pPr>
            <a:r>
              <a:rPr lang="es-ES_tradnl" sz="1400" i="1" dirty="0" smtClean="0">
                <a:solidFill>
                  <a:srgbClr val="C00000"/>
                </a:solidFill>
                <a:latin typeface="Century Gothic" pitchFamily="34" charset="0"/>
              </a:rPr>
              <a:t>Cuando </a:t>
            </a:r>
            <a:r>
              <a:rPr lang="es-ES_tradnl" sz="1400" b="1" i="1" dirty="0" smtClean="0">
                <a:solidFill>
                  <a:srgbClr val="C00000"/>
                </a:solidFill>
                <a:latin typeface="Century Gothic" pitchFamily="34" charset="0"/>
              </a:rPr>
              <a:t>se sugieren </a:t>
            </a:r>
            <a:r>
              <a:rPr lang="es-ES_tradnl" sz="1400" i="1" dirty="0" smtClean="0">
                <a:solidFill>
                  <a:srgbClr val="C00000"/>
                </a:solidFill>
                <a:latin typeface="Century Gothic" pitchFamily="34" charset="0"/>
              </a:rPr>
              <a:t>las Instituciones que han hecho campañas, la Agencia Tributaria es la más recordada: </a:t>
            </a:r>
            <a:r>
              <a:rPr lang="es-ES_tradnl" sz="1400" b="1" i="1" dirty="0" smtClean="0">
                <a:solidFill>
                  <a:srgbClr val="C00000"/>
                </a:solidFill>
                <a:latin typeface="Century Gothic" pitchFamily="34" charset="0"/>
              </a:rPr>
              <a:t>siete de cada 10 personas </a:t>
            </a:r>
            <a:r>
              <a:rPr lang="es-ES_tradnl" sz="1400" i="1" dirty="0" smtClean="0">
                <a:solidFill>
                  <a:srgbClr val="C00000"/>
                </a:solidFill>
                <a:latin typeface="Century Gothic" pitchFamily="34" charset="0"/>
              </a:rPr>
              <a:t>recuerdan haber visto campañas de esta institución. </a:t>
            </a:r>
            <a:endParaRPr lang="es-ES" sz="1400" i="1" dirty="0">
              <a:solidFill>
                <a:srgbClr val="C00000"/>
              </a:solidFill>
              <a:latin typeface="Century Gothic" pitchFamily="34" charset="0"/>
            </a:endParaRPr>
          </a:p>
        </p:txBody>
      </p:sp>
      <p:sp>
        <p:nvSpPr>
          <p:cNvPr id="13" name="Llamada rectangular redondeada 11"/>
          <p:cNvSpPr/>
          <p:nvPr/>
        </p:nvSpPr>
        <p:spPr>
          <a:xfrm>
            <a:off x="1613022" y="1387168"/>
            <a:ext cx="6832888" cy="775929"/>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172" name="Text Box 4"/>
          <p:cNvSpPr txBox="1">
            <a:spLocks noChangeArrowheads="1"/>
          </p:cNvSpPr>
          <p:nvPr/>
        </p:nvSpPr>
        <p:spPr bwMode="auto">
          <a:xfrm>
            <a:off x="376086" y="6369814"/>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12</a:t>
            </a:fld>
            <a:endParaRPr lang="es-ES" dirty="0"/>
          </a:p>
        </p:txBody>
      </p:sp>
      <p:sp>
        <p:nvSpPr>
          <p:cNvPr id="7" name="Text Box 7"/>
          <p:cNvSpPr txBox="1">
            <a:spLocks noChangeArrowheads="1"/>
          </p:cNvSpPr>
          <p:nvPr/>
        </p:nvSpPr>
        <p:spPr bwMode="auto">
          <a:xfrm>
            <a:off x="1368000" y="755608"/>
            <a:ext cx="6738756"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SUGERIDO DE INSTITUCIONES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372602" y="1174237"/>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P.3.- Y de la siguiente lista de instituciones del Estado, ¿Cuáles recuerda haber visto u oído publicidad?</a:t>
            </a:r>
            <a:endParaRPr lang="es-ES" sz="1400" dirty="0">
              <a:solidFill>
                <a:schemeClr val="tx1">
                  <a:lumMod val="65000"/>
                  <a:lumOff val="35000"/>
                </a:schemeClr>
              </a:solidFill>
              <a:latin typeface="Century Gothic" pitchFamily="34" charset="0"/>
            </a:endParaRPr>
          </a:p>
        </p:txBody>
      </p:sp>
      <p:graphicFrame>
        <p:nvGraphicFramePr>
          <p:cNvPr id="9" name="Gráfico 5"/>
          <p:cNvGraphicFramePr/>
          <p:nvPr>
            <p:extLst>
              <p:ext uri="{D42A27DB-BD31-4B8C-83A1-F6EECF244321}">
                <p14:modId xmlns:p14="http://schemas.microsoft.com/office/powerpoint/2010/main" xmlns="" val="307722570"/>
              </p:ext>
            </p:extLst>
          </p:nvPr>
        </p:nvGraphicFramePr>
        <p:xfrm>
          <a:off x="-1100435" y="1828800"/>
          <a:ext cx="7599558" cy="4562168"/>
        </p:xfrm>
        <a:graphic>
          <a:graphicData uri="http://schemas.openxmlformats.org/drawingml/2006/chart">
            <c:chart xmlns:c="http://schemas.openxmlformats.org/drawingml/2006/chart" xmlns:r="http://schemas.openxmlformats.org/officeDocument/2006/relationships" r:id="rId4"/>
          </a:graphicData>
        </a:graphic>
      </p:graphicFrame>
      <p:sp>
        <p:nvSpPr>
          <p:cNvPr id="10" name="10 CuadroTexto"/>
          <p:cNvSpPr txBox="1"/>
          <p:nvPr/>
        </p:nvSpPr>
        <p:spPr>
          <a:xfrm>
            <a:off x="6548895" y="5790966"/>
            <a:ext cx="2262591" cy="215444"/>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cs typeface="+mn-cs"/>
              </a:rPr>
              <a:t>Total muestra: </a:t>
            </a:r>
            <a:r>
              <a:rPr lang="es-ES" sz="800" b="1" dirty="0" smtClean="0">
                <a:solidFill>
                  <a:srgbClr val="3C3C3E"/>
                </a:solidFill>
                <a:latin typeface="Century Gothic" pitchFamily="34" charset="0"/>
              </a:rPr>
              <a:t>243 hombres y 257 mujeres, </a:t>
            </a:r>
            <a:endParaRPr lang="es-ES" sz="800" b="1" dirty="0">
              <a:solidFill>
                <a:srgbClr val="3C3C3E"/>
              </a:solidFill>
              <a:latin typeface="Century Gothic" pitchFamily="34" charset="0"/>
              <a:cs typeface="+mn-cs"/>
            </a:endParaRPr>
          </a:p>
        </p:txBody>
      </p:sp>
      <p:sp>
        <p:nvSpPr>
          <p:cNvPr id="11" name="Rectángulo redondeado 6"/>
          <p:cNvSpPr/>
          <p:nvPr/>
        </p:nvSpPr>
        <p:spPr>
          <a:xfrm>
            <a:off x="2303319" y="2159743"/>
            <a:ext cx="4824536" cy="4702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Llamada rectangular redondeada 10"/>
          <p:cNvSpPr/>
          <p:nvPr/>
        </p:nvSpPr>
        <p:spPr>
          <a:xfrm>
            <a:off x="6659891" y="3851236"/>
            <a:ext cx="2077393" cy="837675"/>
          </a:xfrm>
          <a:prstGeom prst="wedgeRoundRectCallout">
            <a:avLst>
              <a:gd name="adj1" fmla="val -40067"/>
              <a:gd name="adj2" fmla="val 80595"/>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6787764" y="3902205"/>
            <a:ext cx="1886070" cy="738664"/>
          </a:xfrm>
          <a:prstGeom prst="rect">
            <a:avLst/>
          </a:prstGeom>
        </p:spPr>
        <p:txBody>
          <a:bodyPr wrap="square">
            <a:spAutoFit/>
          </a:bodyPr>
          <a:lstStyle/>
          <a:p>
            <a:pPr algn="just" eaLnBrk="1" fontAlgn="auto" hangingPunct="1">
              <a:spcBef>
                <a:spcPts val="0"/>
              </a:spcBef>
              <a:spcAft>
                <a:spcPts val="0"/>
              </a:spcAft>
              <a:defRPr/>
            </a:pPr>
            <a:r>
              <a:rPr lang="es-ES_tradnl" sz="1400" b="1" i="1" dirty="0" smtClean="0">
                <a:solidFill>
                  <a:srgbClr val="C00000"/>
                </a:solidFill>
                <a:latin typeface="Century Gothic" pitchFamily="34" charset="0"/>
              </a:rPr>
              <a:t>No se aprecian diferencias </a:t>
            </a:r>
            <a:r>
              <a:rPr lang="es-ES_tradnl" sz="1400" i="1" dirty="0" smtClean="0">
                <a:solidFill>
                  <a:srgbClr val="C00000"/>
                </a:solidFill>
                <a:latin typeface="Century Gothic" pitchFamily="34" charset="0"/>
              </a:rPr>
              <a:t>según el genero.</a:t>
            </a:r>
            <a:endParaRPr lang="es-ES" sz="1400" i="1" dirty="0">
              <a:solidFill>
                <a:srgbClr val="C00000"/>
              </a:solidFill>
              <a:latin typeface="Century Gothic" pitchFamily="34" charset="0"/>
            </a:endParaRPr>
          </a:p>
        </p:txBody>
      </p:sp>
      <p:pic>
        <p:nvPicPr>
          <p:cNvPr id="14" name="Imagen 12"/>
          <p:cNvPicPr>
            <a:picLocks noChangeAspect="1"/>
          </p:cNvPicPr>
          <p:nvPr/>
        </p:nvPicPr>
        <p:blipFill>
          <a:blip r:embed="rId5" cstate="print">
            <a:duotone>
              <a:schemeClr val="bg2">
                <a:shade val="45000"/>
                <a:satMod val="135000"/>
              </a:schemeClr>
              <a:prstClr val="white"/>
            </a:duotone>
          </a:blip>
          <a:stretch>
            <a:fillRect/>
          </a:stretch>
        </p:blipFill>
        <p:spPr>
          <a:xfrm>
            <a:off x="695632" y="2056063"/>
            <a:ext cx="478560" cy="1099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n 13"/>
          <p:cNvPicPr>
            <a:picLocks noChangeAspect="1"/>
          </p:cNvPicPr>
          <p:nvPr/>
        </p:nvPicPr>
        <p:blipFill>
          <a:blip r:embed="rId6" cstate="print">
            <a:duotone>
              <a:schemeClr val="bg2">
                <a:shade val="45000"/>
                <a:satMod val="135000"/>
              </a:schemeClr>
              <a:prstClr val="white"/>
            </a:duotone>
          </a:blip>
          <a:stretch>
            <a:fillRect/>
          </a:stretch>
        </p:blipFill>
        <p:spPr>
          <a:xfrm>
            <a:off x="1235680" y="2095699"/>
            <a:ext cx="502264" cy="110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13</a:t>
            </a:fld>
            <a:endParaRPr lang="es-ES" dirty="0"/>
          </a:p>
        </p:txBody>
      </p:sp>
      <p:sp>
        <p:nvSpPr>
          <p:cNvPr id="7" name="Text Box 7"/>
          <p:cNvSpPr txBox="1">
            <a:spLocks noChangeArrowheads="1"/>
          </p:cNvSpPr>
          <p:nvPr/>
        </p:nvSpPr>
        <p:spPr bwMode="auto">
          <a:xfrm>
            <a:off x="1087582" y="765441"/>
            <a:ext cx="7029008"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SUGERIDO DE INSTITUCIONES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272561"/>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P.3.- Y de la siguiente lista de instituciones del Estado, ¿Cuáles recuerda haber visto u oído publicidad?</a:t>
            </a:r>
            <a:endParaRPr lang="es-ES" sz="1400" dirty="0">
              <a:solidFill>
                <a:schemeClr val="tx1">
                  <a:lumMod val="65000"/>
                  <a:lumOff val="35000"/>
                </a:schemeClr>
              </a:solidFill>
              <a:latin typeface="Century Gothic" pitchFamily="34" charset="0"/>
            </a:endParaRPr>
          </a:p>
        </p:txBody>
      </p:sp>
      <p:graphicFrame>
        <p:nvGraphicFramePr>
          <p:cNvPr id="9" name="Gráfico 5"/>
          <p:cNvGraphicFramePr/>
          <p:nvPr>
            <p:extLst>
              <p:ext uri="{D42A27DB-BD31-4B8C-83A1-F6EECF244321}">
                <p14:modId xmlns:p14="http://schemas.microsoft.com/office/powerpoint/2010/main" xmlns="" val="3091257469"/>
              </p:ext>
            </p:extLst>
          </p:nvPr>
        </p:nvGraphicFramePr>
        <p:xfrm>
          <a:off x="-170696" y="1759975"/>
          <a:ext cx="8360967" cy="4296889"/>
        </p:xfrm>
        <a:graphic>
          <a:graphicData uri="http://schemas.openxmlformats.org/drawingml/2006/chart">
            <c:chart xmlns:c="http://schemas.openxmlformats.org/drawingml/2006/chart" xmlns:r="http://schemas.openxmlformats.org/officeDocument/2006/relationships" r:id="rId4"/>
          </a:graphicData>
        </a:graphic>
      </p:graphicFrame>
      <p:sp>
        <p:nvSpPr>
          <p:cNvPr id="10" name="10 CuadroTexto"/>
          <p:cNvSpPr txBox="1"/>
          <p:nvPr/>
        </p:nvSpPr>
        <p:spPr>
          <a:xfrm>
            <a:off x="6257681" y="5503072"/>
            <a:ext cx="2622631" cy="461665"/>
          </a:xfrm>
          <a:prstGeom prst="rect">
            <a:avLst/>
          </a:prstGeom>
          <a:noFill/>
        </p:spPr>
        <p:txBody>
          <a:bodyPr wrap="square">
            <a:spAutoFit/>
          </a:bodyPr>
          <a:lstStyle/>
          <a:p>
            <a:pPr algn="just" eaLnBrk="1" fontAlgn="auto" hangingPunct="1">
              <a:spcBef>
                <a:spcPts val="0"/>
              </a:spcBef>
              <a:spcAft>
                <a:spcPts val="0"/>
              </a:spcAft>
              <a:defRPr/>
            </a:pPr>
            <a:r>
              <a:rPr lang="es-ES" sz="800" b="1" dirty="0" smtClean="0">
                <a:solidFill>
                  <a:srgbClr val="3C3C3E"/>
                </a:solidFill>
                <a:latin typeface="Century Gothic" pitchFamily="34" charset="0"/>
                <a:cs typeface="+mn-cs"/>
              </a:rPr>
              <a:t>Total muestra: 165 personas de 18 a 34 años: 132 personas de 35 a 44 años; 118 personas de 45 a 54 años y 85 personas de 55 y más años. </a:t>
            </a:r>
            <a:endParaRPr lang="es-ES" sz="800" b="1" dirty="0">
              <a:solidFill>
                <a:srgbClr val="3C3C3E"/>
              </a:solidFill>
              <a:latin typeface="Century Gothic" pitchFamily="34" charset="0"/>
              <a:cs typeface="+mn-cs"/>
            </a:endParaRPr>
          </a:p>
        </p:txBody>
      </p:sp>
      <p:sp>
        <p:nvSpPr>
          <p:cNvPr id="11" name="Rectángulo redondeado 7"/>
          <p:cNvSpPr/>
          <p:nvPr/>
        </p:nvSpPr>
        <p:spPr>
          <a:xfrm>
            <a:off x="2685467" y="2071238"/>
            <a:ext cx="4824536" cy="4702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14</a:t>
            </a:fld>
            <a:endParaRPr lang="es-ES" dirty="0"/>
          </a:p>
        </p:txBody>
      </p:sp>
      <p:sp>
        <p:nvSpPr>
          <p:cNvPr id="6" name="2 Marcador de número de diapositiva"/>
          <p:cNvSpPr txBox="1">
            <a:spLocks/>
          </p:cNvSpPr>
          <p:nvPr/>
        </p:nvSpPr>
        <p:spPr>
          <a:xfrm>
            <a:off x="3643313" y="6492875"/>
            <a:ext cx="213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D90D5FF-893B-4763-BFED-55BE168ADE8B}" type="slidenum">
              <a:rPr kumimoji="0" lang="es-ES" sz="1000" b="1" i="0" u="none" strike="noStrike" kern="1200" cap="none" spc="0" normalizeH="0" baseline="0" noProof="0" smtClean="0">
                <a:ln>
                  <a:noFill/>
                </a:ln>
                <a:solidFill>
                  <a:schemeClr val="tx2"/>
                </a:solidFill>
                <a:effectLst/>
                <a:uLnTx/>
                <a:uFillTx/>
                <a:latin typeface="Century Gothic"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s-ES" sz="600" b="1" i="0" u="none" strike="noStrike" kern="1200" cap="none" spc="0" normalizeH="0" baseline="0" noProof="0" dirty="0">
              <a:ln>
                <a:noFill/>
              </a:ln>
              <a:solidFill>
                <a:schemeClr val="tx2"/>
              </a:solidFill>
              <a:effectLst/>
              <a:uLnTx/>
              <a:uFillTx/>
              <a:latin typeface="Century Gothic" pitchFamily="34" charset="0"/>
              <a:ea typeface="+mn-ea"/>
              <a:cs typeface="+mn-cs"/>
            </a:endParaRPr>
          </a:p>
        </p:txBody>
      </p:sp>
      <p:sp>
        <p:nvSpPr>
          <p:cNvPr id="7" name="Text Box 7"/>
          <p:cNvSpPr txBox="1">
            <a:spLocks noChangeArrowheads="1"/>
          </p:cNvSpPr>
          <p:nvPr/>
        </p:nvSpPr>
        <p:spPr bwMode="auto">
          <a:xfrm>
            <a:off x="1752599" y="657287"/>
            <a:ext cx="5728856"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DEL ANUNCIO EN CIEGO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706899" y="1144741"/>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P.5.- ¿Recuerda haber visto este anuncio?</a:t>
            </a:r>
            <a:endParaRPr lang="es-ES" sz="1400" dirty="0">
              <a:solidFill>
                <a:schemeClr val="tx1">
                  <a:lumMod val="65000"/>
                  <a:lumOff val="35000"/>
                </a:schemeClr>
              </a:solidFill>
              <a:latin typeface="Century Gothic" pitchFamily="34" charset="0"/>
            </a:endParaRPr>
          </a:p>
        </p:txBody>
      </p:sp>
      <p:sp>
        <p:nvSpPr>
          <p:cNvPr id="9" name="10 CuadroTexto"/>
          <p:cNvSpPr txBox="1"/>
          <p:nvPr/>
        </p:nvSpPr>
        <p:spPr>
          <a:xfrm>
            <a:off x="6978606" y="6567715"/>
            <a:ext cx="1872209" cy="215444"/>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cs typeface="+mn-cs"/>
              </a:rPr>
              <a:t>Total muestra: </a:t>
            </a:r>
            <a:r>
              <a:rPr lang="es-ES" sz="800" b="1" dirty="0" smtClean="0">
                <a:solidFill>
                  <a:srgbClr val="3C3C3E"/>
                </a:solidFill>
                <a:latin typeface="Century Gothic" pitchFamily="34" charset="0"/>
              </a:rPr>
              <a:t>500 entrevistas. </a:t>
            </a:r>
            <a:endParaRPr lang="es-ES" sz="800" b="1" dirty="0">
              <a:solidFill>
                <a:srgbClr val="3C3C3E"/>
              </a:solidFill>
              <a:latin typeface="Century Gothic" pitchFamily="34" charset="0"/>
              <a:cs typeface="+mn-cs"/>
            </a:endParaRPr>
          </a:p>
        </p:txBody>
      </p:sp>
      <p:graphicFrame>
        <p:nvGraphicFramePr>
          <p:cNvPr id="10" name="Gráfico 4"/>
          <p:cNvGraphicFramePr/>
          <p:nvPr>
            <p:extLst>
              <p:ext uri="{D42A27DB-BD31-4B8C-83A1-F6EECF244321}">
                <p14:modId xmlns:p14="http://schemas.microsoft.com/office/powerpoint/2010/main" xmlns="" val="3990473149"/>
              </p:ext>
            </p:extLst>
          </p:nvPr>
        </p:nvGraphicFramePr>
        <p:xfrm>
          <a:off x="1410299" y="2437942"/>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12 Rectángulo"/>
          <p:cNvSpPr/>
          <p:nvPr/>
        </p:nvSpPr>
        <p:spPr>
          <a:xfrm>
            <a:off x="1340072" y="1819366"/>
            <a:ext cx="5772542" cy="523220"/>
          </a:xfrm>
          <a:prstGeom prst="rect">
            <a:avLst/>
          </a:prstGeom>
        </p:spPr>
        <p:txBody>
          <a:bodyPr wrap="square">
            <a:spAutoFit/>
          </a:bodyPr>
          <a:lstStyle/>
          <a:p>
            <a:pPr algn="just">
              <a:defRPr/>
            </a:pPr>
            <a:r>
              <a:rPr lang="es-ES_tradnl" sz="1400" i="1" dirty="0">
                <a:solidFill>
                  <a:srgbClr val="C00000"/>
                </a:solidFill>
                <a:latin typeface="Century Gothic" pitchFamily="34" charset="0"/>
              </a:rPr>
              <a:t>La campaña tiene un recuerdo </a:t>
            </a:r>
            <a:r>
              <a:rPr lang="es-ES_tradnl" sz="1400" i="1" dirty="0" smtClean="0">
                <a:solidFill>
                  <a:srgbClr val="C00000"/>
                </a:solidFill>
                <a:latin typeface="Century Gothic" pitchFamily="34" charset="0"/>
              </a:rPr>
              <a:t>elevado. En concreto, </a:t>
            </a:r>
            <a:r>
              <a:rPr lang="es-ES_tradnl" sz="1400" b="1" i="1" dirty="0" smtClean="0">
                <a:solidFill>
                  <a:srgbClr val="C00000"/>
                </a:solidFill>
                <a:latin typeface="Century Gothic" pitchFamily="34" charset="0"/>
              </a:rPr>
              <a:t>7 de cada 10 </a:t>
            </a:r>
            <a:r>
              <a:rPr lang="es-ES_tradnl" sz="1400" i="1" dirty="0" smtClean="0">
                <a:solidFill>
                  <a:srgbClr val="C00000"/>
                </a:solidFill>
                <a:latin typeface="Century Gothic" pitchFamily="34" charset="0"/>
              </a:rPr>
              <a:t>recuerda haber visto el anuncio.</a:t>
            </a:r>
            <a:endParaRPr lang="es-ES" sz="1400" i="1" dirty="0">
              <a:solidFill>
                <a:srgbClr val="C00000"/>
              </a:solidFill>
              <a:latin typeface="Century Gothic" pitchFamily="34" charset="0"/>
            </a:endParaRPr>
          </a:p>
        </p:txBody>
      </p:sp>
      <p:sp>
        <p:nvSpPr>
          <p:cNvPr id="12" name="Llamada rectangular redondeada 7"/>
          <p:cNvSpPr/>
          <p:nvPr/>
        </p:nvSpPr>
        <p:spPr>
          <a:xfrm>
            <a:off x="1164777" y="1729034"/>
            <a:ext cx="6129606" cy="748237"/>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15</a:t>
            </a:fld>
            <a:endParaRPr lang="es-ES" dirty="0"/>
          </a:p>
        </p:txBody>
      </p:sp>
      <p:sp>
        <p:nvSpPr>
          <p:cNvPr id="7" name="10 CuadroTexto"/>
          <p:cNvSpPr txBox="1"/>
          <p:nvPr/>
        </p:nvSpPr>
        <p:spPr>
          <a:xfrm>
            <a:off x="6326507" y="5650556"/>
            <a:ext cx="2622631" cy="461665"/>
          </a:xfrm>
          <a:prstGeom prst="rect">
            <a:avLst/>
          </a:prstGeom>
          <a:noFill/>
        </p:spPr>
        <p:txBody>
          <a:bodyPr wrap="square">
            <a:spAutoFit/>
          </a:bodyPr>
          <a:lstStyle/>
          <a:p>
            <a:pPr algn="just" eaLnBrk="1" fontAlgn="auto" hangingPunct="1">
              <a:spcBef>
                <a:spcPts val="0"/>
              </a:spcBef>
              <a:spcAft>
                <a:spcPts val="0"/>
              </a:spcAft>
              <a:defRPr/>
            </a:pPr>
            <a:r>
              <a:rPr lang="es-ES" sz="800" b="1" dirty="0" smtClean="0">
                <a:solidFill>
                  <a:srgbClr val="3C3C3E"/>
                </a:solidFill>
                <a:latin typeface="Century Gothic" pitchFamily="34" charset="0"/>
                <a:cs typeface="+mn-cs"/>
              </a:rPr>
              <a:t>Total muestra: 165 personas de 18 a 34 años: 132 personas de 35 a 44 años; 118 personas de 45 a 54 años y 85 personas de 55 y más años. </a:t>
            </a:r>
            <a:endParaRPr lang="es-ES" sz="800" b="1" dirty="0">
              <a:solidFill>
                <a:srgbClr val="3C3C3E"/>
              </a:solidFill>
              <a:latin typeface="Century Gothic" pitchFamily="34" charset="0"/>
              <a:cs typeface="+mn-cs"/>
            </a:endParaRPr>
          </a:p>
        </p:txBody>
      </p:sp>
      <p:graphicFrame>
        <p:nvGraphicFramePr>
          <p:cNvPr id="8" name="Gráfico 17"/>
          <p:cNvGraphicFramePr/>
          <p:nvPr>
            <p:extLst>
              <p:ext uri="{D42A27DB-BD31-4B8C-83A1-F6EECF244321}">
                <p14:modId xmlns:p14="http://schemas.microsoft.com/office/powerpoint/2010/main" xmlns="" val="3931516336"/>
              </p:ext>
            </p:extLst>
          </p:nvPr>
        </p:nvGraphicFramePr>
        <p:xfrm>
          <a:off x="286724" y="2438399"/>
          <a:ext cx="7126798" cy="368757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7"/>
          <p:cNvSpPr txBox="1">
            <a:spLocks noChangeArrowheads="1"/>
          </p:cNvSpPr>
          <p:nvPr/>
        </p:nvSpPr>
        <p:spPr bwMode="auto">
          <a:xfrm>
            <a:off x="1711036" y="716281"/>
            <a:ext cx="5818909"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DEL ANUNCIO EN CIEGO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10" name="12 Rectángulo"/>
          <p:cNvSpPr/>
          <p:nvPr/>
        </p:nvSpPr>
        <p:spPr>
          <a:xfrm>
            <a:off x="234950" y="1213567"/>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P.5.- ¿Recuerda haber visto este anuncio?</a:t>
            </a:r>
            <a:endParaRPr lang="es-ES" sz="1400" dirty="0">
              <a:solidFill>
                <a:schemeClr val="tx1">
                  <a:lumMod val="65000"/>
                  <a:lumOff val="35000"/>
                </a:schemeClr>
              </a:solidFill>
              <a:latin typeface="Century Gothic" pitchFamily="34" charset="0"/>
            </a:endParaRPr>
          </a:p>
        </p:txBody>
      </p:sp>
      <p:sp>
        <p:nvSpPr>
          <p:cNvPr id="11" name="12 Rectángulo"/>
          <p:cNvSpPr/>
          <p:nvPr/>
        </p:nvSpPr>
        <p:spPr>
          <a:xfrm>
            <a:off x="1220017" y="1830161"/>
            <a:ext cx="6984776" cy="307777"/>
          </a:xfrm>
          <a:prstGeom prst="rect">
            <a:avLst/>
          </a:prstGeom>
        </p:spPr>
        <p:txBody>
          <a:bodyPr wrap="square">
            <a:spAutoFit/>
          </a:bodyPr>
          <a:lstStyle/>
          <a:p>
            <a:pPr algn="just" eaLnBrk="1" fontAlgn="auto" hangingPunct="1">
              <a:spcBef>
                <a:spcPts val="0"/>
              </a:spcBef>
              <a:spcAft>
                <a:spcPts val="0"/>
              </a:spcAft>
              <a:defRPr/>
            </a:pPr>
            <a:r>
              <a:rPr lang="es-ES_tradnl" sz="1400" b="1" i="1" dirty="0" smtClean="0">
                <a:solidFill>
                  <a:srgbClr val="C00000"/>
                </a:solidFill>
                <a:latin typeface="Century Gothic" pitchFamily="34" charset="0"/>
              </a:rPr>
              <a:t>El recuerdo del anuncio es superior cuanta mayor edad tiene la población</a:t>
            </a:r>
            <a:r>
              <a:rPr lang="es-ES_tradnl" sz="1400" i="1" dirty="0" smtClean="0">
                <a:solidFill>
                  <a:srgbClr val="C00000"/>
                </a:solidFill>
                <a:latin typeface="Century Gothic" pitchFamily="34" charset="0"/>
              </a:rPr>
              <a:t>. </a:t>
            </a:r>
            <a:endParaRPr lang="es-ES" sz="1400" i="1" dirty="0">
              <a:solidFill>
                <a:srgbClr val="C00000"/>
              </a:solidFill>
              <a:latin typeface="Century Gothic" pitchFamily="34" charset="0"/>
            </a:endParaRPr>
          </a:p>
        </p:txBody>
      </p:sp>
      <p:sp>
        <p:nvSpPr>
          <p:cNvPr id="12" name="Llamada rectangular redondeada 9"/>
          <p:cNvSpPr/>
          <p:nvPr/>
        </p:nvSpPr>
        <p:spPr>
          <a:xfrm>
            <a:off x="1180974" y="1660577"/>
            <a:ext cx="7056784" cy="607034"/>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2" descr="Ordenar, Aumento De, Alfabéticamente, Símbolo, Icon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1423" y="3338570"/>
            <a:ext cx="1265063" cy="13983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16</a:t>
            </a:fld>
            <a:endParaRPr lang="es-ES" dirty="0"/>
          </a:p>
        </p:txBody>
      </p:sp>
      <p:sp>
        <p:nvSpPr>
          <p:cNvPr id="7" name="Text Box 7"/>
          <p:cNvSpPr txBox="1">
            <a:spLocks noChangeArrowheads="1"/>
          </p:cNvSpPr>
          <p:nvPr/>
        </p:nvSpPr>
        <p:spPr bwMode="auto">
          <a:xfrm>
            <a:off x="1558636" y="647454"/>
            <a:ext cx="6577616"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DE MEDIOS DE LA CAMPAÑA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184070"/>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P.6.-¿En qué medios de comunicación recuerdas haber visto u oído esta campaña?</a:t>
            </a:r>
            <a:endParaRPr lang="es-ES" sz="1400" dirty="0">
              <a:solidFill>
                <a:schemeClr val="tx1">
                  <a:lumMod val="65000"/>
                  <a:lumOff val="35000"/>
                </a:schemeClr>
              </a:solidFill>
              <a:latin typeface="Century Gothic" pitchFamily="34" charset="0"/>
            </a:endParaRPr>
          </a:p>
        </p:txBody>
      </p:sp>
      <p:graphicFrame>
        <p:nvGraphicFramePr>
          <p:cNvPr id="9" name="Gráfico 5"/>
          <p:cNvGraphicFramePr/>
          <p:nvPr>
            <p:extLst>
              <p:ext uri="{D42A27DB-BD31-4B8C-83A1-F6EECF244321}">
                <p14:modId xmlns:p14="http://schemas.microsoft.com/office/powerpoint/2010/main" xmlns="" val="3848895413"/>
              </p:ext>
            </p:extLst>
          </p:nvPr>
        </p:nvGraphicFramePr>
        <p:xfrm>
          <a:off x="-540568" y="2064774"/>
          <a:ext cx="7138013" cy="4244545"/>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6921950" y="5718969"/>
            <a:ext cx="1728193" cy="338554"/>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rPr>
              <a:t>Muestra; Personas que recuerdan el anuncio: 346.</a:t>
            </a:r>
            <a:endParaRPr lang="es-ES" sz="800" b="1" dirty="0">
              <a:solidFill>
                <a:srgbClr val="3C3C3E"/>
              </a:solidFill>
              <a:latin typeface="Century Gothic" pitchFamily="34" charset="0"/>
              <a:cs typeface="+mn-cs"/>
            </a:endParaRPr>
          </a:p>
        </p:txBody>
      </p:sp>
      <p:graphicFrame>
        <p:nvGraphicFramePr>
          <p:cNvPr id="11" name="Gráfico 7"/>
          <p:cNvGraphicFramePr/>
          <p:nvPr>
            <p:extLst>
              <p:ext uri="{D42A27DB-BD31-4B8C-83A1-F6EECF244321}">
                <p14:modId xmlns:p14="http://schemas.microsoft.com/office/powerpoint/2010/main" xmlns="" val="1620118356"/>
              </p:ext>
            </p:extLst>
          </p:nvPr>
        </p:nvGraphicFramePr>
        <p:xfrm>
          <a:off x="647707" y="1593224"/>
          <a:ext cx="2856359" cy="2448272"/>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2" descr="http://www.educacionmediatica.es/wp-content/uploads/2012/03/otraprensa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94416" y="3951553"/>
            <a:ext cx="1584176"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lecha derecha 11"/>
          <p:cNvSpPr/>
          <p:nvPr/>
        </p:nvSpPr>
        <p:spPr>
          <a:xfrm>
            <a:off x="2987824" y="2061370"/>
            <a:ext cx="504056" cy="504056"/>
          </a:xfrm>
          <a:prstGeom prst="rightArrow">
            <a:avLst>
              <a:gd name="adj1" fmla="val 28658"/>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6245594" y="2991993"/>
            <a:ext cx="2637110" cy="738664"/>
          </a:xfrm>
          <a:prstGeom prst="rect">
            <a:avLst/>
          </a:prstGeom>
        </p:spPr>
        <p:txBody>
          <a:bodyPr wrap="square">
            <a:spAutoFit/>
          </a:bodyPr>
          <a:lstStyle/>
          <a:p>
            <a:pPr algn="just" eaLnBrk="1" fontAlgn="auto" hangingPunct="1">
              <a:spcBef>
                <a:spcPts val="0"/>
              </a:spcBef>
              <a:spcAft>
                <a:spcPts val="0"/>
              </a:spcAft>
              <a:defRPr/>
            </a:pPr>
            <a:r>
              <a:rPr lang="es-ES_tradnl" sz="1400" b="1" i="1" dirty="0" smtClean="0">
                <a:solidFill>
                  <a:srgbClr val="C00000"/>
                </a:solidFill>
                <a:latin typeface="Century Gothic" pitchFamily="34" charset="0"/>
              </a:rPr>
              <a:t>La práctica totalidad de los que recuerdan la campaña la asocian a televisión</a:t>
            </a:r>
            <a:r>
              <a:rPr lang="es-ES_tradnl" sz="1400" i="1" dirty="0" smtClean="0">
                <a:solidFill>
                  <a:srgbClr val="C00000"/>
                </a:solidFill>
                <a:latin typeface="Century Gothic" pitchFamily="34" charset="0"/>
              </a:rPr>
              <a:t>. </a:t>
            </a:r>
            <a:endParaRPr lang="es-ES" sz="1400" i="1" dirty="0">
              <a:solidFill>
                <a:srgbClr val="C00000"/>
              </a:solidFill>
              <a:latin typeface="Century Gothic" pitchFamily="34" charset="0"/>
            </a:endParaRPr>
          </a:p>
        </p:txBody>
      </p:sp>
      <p:sp>
        <p:nvSpPr>
          <p:cNvPr id="15" name="Llamada rectangular redondeada 13"/>
          <p:cNvSpPr/>
          <p:nvPr/>
        </p:nvSpPr>
        <p:spPr>
          <a:xfrm>
            <a:off x="6054671" y="2851907"/>
            <a:ext cx="2880320" cy="976748"/>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dirty="0"/>
          </a:p>
        </p:txBody>
      </p:sp>
      <p:graphicFrame>
        <p:nvGraphicFramePr>
          <p:cNvPr id="7" name="Gráfico 5"/>
          <p:cNvGraphicFramePr/>
          <p:nvPr>
            <p:extLst>
              <p:ext uri="{D42A27DB-BD31-4B8C-83A1-F6EECF244321}">
                <p14:modId xmlns:p14="http://schemas.microsoft.com/office/powerpoint/2010/main" xmlns="" val="1602886335"/>
              </p:ext>
            </p:extLst>
          </p:nvPr>
        </p:nvGraphicFramePr>
        <p:xfrm>
          <a:off x="275303" y="1976283"/>
          <a:ext cx="7954297" cy="416299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7"/>
          <p:cNvSpPr txBox="1">
            <a:spLocks noChangeArrowheads="1"/>
          </p:cNvSpPr>
          <p:nvPr/>
        </p:nvSpPr>
        <p:spPr bwMode="auto">
          <a:xfrm>
            <a:off x="1281544" y="706448"/>
            <a:ext cx="6874373"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DE MEDIOS DE LA CAMPAÑA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9" name="12 Rectángulo"/>
          <p:cNvSpPr/>
          <p:nvPr/>
        </p:nvSpPr>
        <p:spPr>
          <a:xfrm>
            <a:off x="234950" y="1223399"/>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P.6.-¿En qué medios de comunicación recuerdas haber visto u oído esta campaña?</a:t>
            </a:r>
            <a:endParaRPr lang="es-ES" sz="1400" dirty="0">
              <a:solidFill>
                <a:schemeClr val="tx1">
                  <a:lumMod val="65000"/>
                  <a:lumOff val="35000"/>
                </a:schemeClr>
              </a:solidFill>
              <a:latin typeface="Century Gothic" pitchFamily="34" charset="0"/>
            </a:endParaRPr>
          </a:p>
        </p:txBody>
      </p:sp>
      <p:sp>
        <p:nvSpPr>
          <p:cNvPr id="10" name="10 CuadroTexto"/>
          <p:cNvSpPr txBox="1"/>
          <p:nvPr/>
        </p:nvSpPr>
        <p:spPr>
          <a:xfrm>
            <a:off x="7089098" y="5492827"/>
            <a:ext cx="1728193" cy="461665"/>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rPr>
              <a:t>Muestra; Personas que recuerdan el anuncio: 160 hombres y 186 mujeres.</a:t>
            </a:r>
            <a:endParaRPr lang="es-ES" sz="800" b="1" dirty="0">
              <a:solidFill>
                <a:srgbClr val="3C3C3E"/>
              </a:solidFill>
              <a:latin typeface="Century Gothic" pitchFamily="34" charset="0"/>
              <a:cs typeface="+mn-cs"/>
            </a:endParaRPr>
          </a:p>
        </p:txBody>
      </p:sp>
      <p:sp>
        <p:nvSpPr>
          <p:cNvPr id="11" name="Llamada rectangular redondeada 7"/>
          <p:cNvSpPr/>
          <p:nvPr/>
        </p:nvSpPr>
        <p:spPr>
          <a:xfrm>
            <a:off x="6787711" y="2848346"/>
            <a:ext cx="2077393" cy="837675"/>
          </a:xfrm>
          <a:prstGeom prst="wedgeRoundRectCallout">
            <a:avLst>
              <a:gd name="adj1" fmla="val -40067"/>
              <a:gd name="adj2" fmla="val 80595"/>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2 Rectángulo"/>
          <p:cNvSpPr/>
          <p:nvPr/>
        </p:nvSpPr>
        <p:spPr>
          <a:xfrm>
            <a:off x="6964745" y="2918980"/>
            <a:ext cx="1886070" cy="738664"/>
          </a:xfrm>
          <a:prstGeom prst="rect">
            <a:avLst/>
          </a:prstGeom>
        </p:spPr>
        <p:txBody>
          <a:bodyPr wrap="square">
            <a:spAutoFit/>
          </a:bodyPr>
          <a:lstStyle/>
          <a:p>
            <a:pPr algn="just" eaLnBrk="1" fontAlgn="auto" hangingPunct="1">
              <a:spcBef>
                <a:spcPts val="0"/>
              </a:spcBef>
              <a:spcAft>
                <a:spcPts val="0"/>
              </a:spcAft>
              <a:defRPr/>
            </a:pPr>
            <a:r>
              <a:rPr lang="es-ES_tradnl" sz="1400" b="1" i="1" dirty="0" smtClean="0">
                <a:solidFill>
                  <a:srgbClr val="C00000"/>
                </a:solidFill>
                <a:latin typeface="Century Gothic" pitchFamily="34" charset="0"/>
              </a:rPr>
              <a:t>No se aprecian diferencias según el genero</a:t>
            </a:r>
            <a:r>
              <a:rPr lang="es-ES_tradnl" sz="1400" i="1" dirty="0" smtClean="0">
                <a:solidFill>
                  <a:srgbClr val="C00000"/>
                </a:solidFill>
                <a:latin typeface="Century Gothic" pitchFamily="34" charset="0"/>
              </a:rPr>
              <a:t>.</a:t>
            </a:r>
            <a:endParaRPr lang="es-ES" sz="1400" i="1" dirty="0">
              <a:solidFill>
                <a:srgbClr val="C00000"/>
              </a:solidFill>
              <a:latin typeface="Century Gothic" pitchFamily="34" charset="0"/>
            </a:endParaRPr>
          </a:p>
        </p:txBody>
      </p:sp>
      <p:pic>
        <p:nvPicPr>
          <p:cNvPr id="13" name="Imagen 9"/>
          <p:cNvPicPr>
            <a:picLocks noChangeAspect="1"/>
          </p:cNvPicPr>
          <p:nvPr/>
        </p:nvPicPr>
        <p:blipFill>
          <a:blip r:embed="rId5" cstate="print">
            <a:duotone>
              <a:schemeClr val="bg2">
                <a:shade val="45000"/>
                <a:satMod val="135000"/>
              </a:schemeClr>
              <a:prstClr val="white"/>
            </a:duotone>
          </a:blip>
          <a:stretch>
            <a:fillRect/>
          </a:stretch>
        </p:blipFill>
        <p:spPr>
          <a:xfrm>
            <a:off x="528484" y="2016734"/>
            <a:ext cx="478560" cy="1099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2"/>
          <p:cNvPicPr>
            <a:picLocks noChangeAspect="1"/>
          </p:cNvPicPr>
          <p:nvPr/>
        </p:nvPicPr>
        <p:blipFill>
          <a:blip r:embed="rId6" cstate="print">
            <a:duotone>
              <a:schemeClr val="bg2">
                <a:shade val="45000"/>
                <a:satMod val="135000"/>
              </a:schemeClr>
              <a:prstClr val="white"/>
            </a:duotone>
          </a:blip>
          <a:stretch>
            <a:fillRect/>
          </a:stretch>
        </p:blipFill>
        <p:spPr>
          <a:xfrm>
            <a:off x="1196351" y="2046539"/>
            <a:ext cx="502264" cy="110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18</a:t>
            </a:fld>
            <a:endParaRPr lang="es-ES" dirty="0"/>
          </a:p>
        </p:txBody>
      </p:sp>
      <p:graphicFrame>
        <p:nvGraphicFramePr>
          <p:cNvPr id="7" name="Gráfico 5"/>
          <p:cNvGraphicFramePr/>
          <p:nvPr>
            <p:extLst>
              <p:ext uri="{D42A27DB-BD31-4B8C-83A1-F6EECF244321}">
                <p14:modId xmlns:p14="http://schemas.microsoft.com/office/powerpoint/2010/main" xmlns="" val="4078516912"/>
              </p:ext>
            </p:extLst>
          </p:nvPr>
        </p:nvGraphicFramePr>
        <p:xfrm>
          <a:off x="-828600" y="1622323"/>
          <a:ext cx="8674742" cy="467790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7"/>
          <p:cNvSpPr txBox="1">
            <a:spLocks noChangeArrowheads="1"/>
          </p:cNvSpPr>
          <p:nvPr/>
        </p:nvSpPr>
        <p:spPr bwMode="auto">
          <a:xfrm>
            <a:off x="1475999" y="627789"/>
            <a:ext cx="6738911"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DE MEDIOS DE LA CAMPAÑA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9" name="12 Rectángulo"/>
          <p:cNvSpPr/>
          <p:nvPr/>
        </p:nvSpPr>
        <p:spPr>
          <a:xfrm>
            <a:off x="382434" y="1095580"/>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P.6.-¿En qué medios de comunicación recuerdas haber visto u oído esta campaña?</a:t>
            </a:r>
            <a:endParaRPr lang="es-ES" sz="1400" dirty="0">
              <a:solidFill>
                <a:schemeClr val="tx1">
                  <a:lumMod val="65000"/>
                  <a:lumOff val="35000"/>
                </a:schemeClr>
              </a:solidFill>
              <a:latin typeface="Century Gothic" pitchFamily="34" charset="0"/>
            </a:endParaRPr>
          </a:p>
        </p:txBody>
      </p:sp>
      <p:sp>
        <p:nvSpPr>
          <p:cNvPr id="10" name="10 CuadroTexto"/>
          <p:cNvSpPr txBox="1"/>
          <p:nvPr/>
        </p:nvSpPr>
        <p:spPr>
          <a:xfrm>
            <a:off x="6640568" y="5549340"/>
            <a:ext cx="2232248" cy="707886"/>
          </a:xfrm>
          <a:prstGeom prst="rect">
            <a:avLst/>
          </a:prstGeom>
          <a:noFill/>
        </p:spPr>
        <p:txBody>
          <a:bodyPr wrap="square">
            <a:spAutoFit/>
          </a:bodyPr>
          <a:lstStyle/>
          <a:p>
            <a:pPr algn="just" eaLnBrk="1" fontAlgn="auto" hangingPunct="1">
              <a:spcBef>
                <a:spcPts val="0"/>
              </a:spcBef>
              <a:spcAft>
                <a:spcPts val="0"/>
              </a:spcAft>
              <a:defRPr/>
            </a:pPr>
            <a:r>
              <a:rPr lang="es-ES" sz="800" b="1" dirty="0" smtClean="0">
                <a:solidFill>
                  <a:srgbClr val="3C3C3E"/>
                </a:solidFill>
                <a:latin typeface="Century Gothic" pitchFamily="34" charset="0"/>
              </a:rPr>
              <a:t>Muestra; Personas que recuerdan el anuncio:105 personas de 18 a 34 años, 88 personas de 35 a 44 años; 88 personas de 45 a 54 años y 65 personas de 55 y más años. </a:t>
            </a:r>
            <a:endParaRPr lang="es-ES" sz="800" b="1" dirty="0">
              <a:solidFill>
                <a:srgbClr val="3C3C3E"/>
              </a:solidFill>
              <a:latin typeface="Century Gothic" pitchFamily="34" charset="0"/>
              <a:cs typeface="+mn-cs"/>
            </a:endParaRPr>
          </a:p>
        </p:txBody>
      </p:sp>
      <p:pic>
        <p:nvPicPr>
          <p:cNvPr id="11" name="Picture 2" descr="http://www.losbombones.tv/img_master/1430932123_60138_33172_10767.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838647" y="4208634"/>
            <a:ext cx="2251471" cy="124567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2 Rectángulo"/>
          <p:cNvSpPr/>
          <p:nvPr/>
        </p:nvSpPr>
        <p:spPr>
          <a:xfrm>
            <a:off x="6054671" y="2810139"/>
            <a:ext cx="2637110" cy="1169551"/>
          </a:xfrm>
          <a:prstGeom prst="rect">
            <a:avLst/>
          </a:prstGeom>
        </p:spPr>
        <p:txBody>
          <a:bodyPr wrap="square">
            <a:spAutoFit/>
          </a:bodyPr>
          <a:lstStyle/>
          <a:p>
            <a:pPr algn="just" eaLnBrk="1" fontAlgn="auto" hangingPunct="1">
              <a:spcBef>
                <a:spcPts val="0"/>
              </a:spcBef>
              <a:spcAft>
                <a:spcPts val="0"/>
              </a:spcAft>
              <a:defRPr/>
            </a:pPr>
            <a:r>
              <a:rPr lang="es-ES_tradnl" sz="1400" i="1" dirty="0" smtClean="0">
                <a:solidFill>
                  <a:srgbClr val="C00000"/>
                </a:solidFill>
                <a:latin typeface="Century Gothic" pitchFamily="34" charset="0"/>
              </a:rPr>
              <a:t>Los </a:t>
            </a:r>
            <a:r>
              <a:rPr lang="es-ES_tradnl" sz="1400" b="1" i="1" dirty="0" smtClean="0">
                <a:solidFill>
                  <a:srgbClr val="C00000"/>
                </a:solidFill>
                <a:latin typeface="Century Gothic" pitchFamily="34" charset="0"/>
              </a:rPr>
              <a:t>menores de 34 años </a:t>
            </a:r>
            <a:r>
              <a:rPr lang="es-ES_tradnl" sz="1400" i="1" dirty="0" smtClean="0">
                <a:solidFill>
                  <a:srgbClr val="C00000"/>
                </a:solidFill>
                <a:latin typeface="Century Gothic" pitchFamily="34" charset="0"/>
              </a:rPr>
              <a:t>son los que más asocian la campaña a </a:t>
            </a:r>
            <a:r>
              <a:rPr lang="es-ES_tradnl" sz="1400" b="1" i="1" dirty="0" smtClean="0">
                <a:solidFill>
                  <a:srgbClr val="C00000"/>
                </a:solidFill>
                <a:latin typeface="Century Gothic" pitchFamily="34" charset="0"/>
              </a:rPr>
              <a:t>Internet</a:t>
            </a:r>
            <a:r>
              <a:rPr lang="es-ES_tradnl" sz="1400" i="1" dirty="0" smtClean="0">
                <a:solidFill>
                  <a:srgbClr val="C00000"/>
                </a:solidFill>
                <a:latin typeface="Century Gothic" pitchFamily="34" charset="0"/>
              </a:rPr>
              <a:t> en comparación con el resto de grupos de edad. </a:t>
            </a:r>
            <a:endParaRPr lang="es-ES" sz="1400" i="1" dirty="0">
              <a:solidFill>
                <a:srgbClr val="C00000"/>
              </a:solidFill>
              <a:latin typeface="Century Gothic" pitchFamily="34" charset="0"/>
            </a:endParaRPr>
          </a:p>
        </p:txBody>
      </p:sp>
      <p:sp>
        <p:nvSpPr>
          <p:cNvPr id="13" name="Llamada rectangular redondeada 9"/>
          <p:cNvSpPr/>
          <p:nvPr/>
        </p:nvSpPr>
        <p:spPr>
          <a:xfrm>
            <a:off x="5930320" y="2659741"/>
            <a:ext cx="2880320" cy="1357140"/>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
          <p:cNvSpPr/>
          <p:nvPr/>
        </p:nvSpPr>
        <p:spPr>
          <a:xfrm>
            <a:off x="3059832" y="2196406"/>
            <a:ext cx="2160240" cy="633670"/>
          </a:xfrm>
          <a:prstGeom prst="roundRect">
            <a:avLst/>
          </a:prstGeom>
          <a:solidFill>
            <a:schemeClr val="accent2">
              <a:alpha val="1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19</a:t>
            </a:fld>
            <a:endParaRPr lang="es-ES" dirty="0"/>
          </a:p>
        </p:txBody>
      </p:sp>
      <p:sp>
        <p:nvSpPr>
          <p:cNvPr id="7" name="Text Box 7"/>
          <p:cNvSpPr txBox="1">
            <a:spLocks noChangeArrowheads="1"/>
          </p:cNvSpPr>
          <p:nvPr/>
        </p:nvSpPr>
        <p:spPr bwMode="auto">
          <a:xfrm>
            <a:off x="1046017" y="667118"/>
            <a:ext cx="7149229"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DE LA INSTITUCIÓN DEL ANUNCIO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203734"/>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P.6.b.-¿Cuál era la institución que se anunciaba?</a:t>
            </a:r>
            <a:endParaRPr lang="es-ES" sz="1400" dirty="0">
              <a:solidFill>
                <a:schemeClr val="tx1">
                  <a:lumMod val="65000"/>
                  <a:lumOff val="35000"/>
                </a:schemeClr>
              </a:solidFill>
              <a:latin typeface="Century Gothic" pitchFamily="34" charset="0"/>
            </a:endParaRPr>
          </a:p>
        </p:txBody>
      </p:sp>
      <p:graphicFrame>
        <p:nvGraphicFramePr>
          <p:cNvPr id="9" name="Gráfico 5"/>
          <p:cNvGraphicFramePr/>
          <p:nvPr>
            <p:extLst>
              <p:ext uri="{D42A27DB-BD31-4B8C-83A1-F6EECF244321}">
                <p14:modId xmlns:p14="http://schemas.microsoft.com/office/powerpoint/2010/main" xmlns="" val="549801948"/>
              </p:ext>
            </p:extLst>
          </p:nvPr>
        </p:nvGraphicFramePr>
        <p:xfrm>
          <a:off x="2099095" y="1521216"/>
          <a:ext cx="6552728" cy="4752528"/>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7079265" y="5758298"/>
            <a:ext cx="1728193" cy="338554"/>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rPr>
              <a:t>Muestra; Personas que recuerdan el anuncio: 346.</a:t>
            </a:r>
            <a:endParaRPr lang="es-ES" sz="800" b="1" dirty="0">
              <a:solidFill>
                <a:srgbClr val="3C3C3E"/>
              </a:solidFill>
              <a:latin typeface="Century Gothic" pitchFamily="34" charset="0"/>
              <a:cs typeface="+mn-cs"/>
            </a:endParaRPr>
          </a:p>
        </p:txBody>
      </p:sp>
      <p:graphicFrame>
        <p:nvGraphicFramePr>
          <p:cNvPr id="11" name="Gráfico 6"/>
          <p:cNvGraphicFramePr/>
          <p:nvPr>
            <p:extLst>
              <p:ext uri="{D42A27DB-BD31-4B8C-83A1-F6EECF244321}">
                <p14:modId xmlns:p14="http://schemas.microsoft.com/office/powerpoint/2010/main" xmlns="" val="3009079511"/>
              </p:ext>
            </p:extLst>
          </p:nvPr>
        </p:nvGraphicFramePr>
        <p:xfrm>
          <a:off x="654357" y="1550712"/>
          <a:ext cx="2640335" cy="2160240"/>
        </p:xfrm>
        <a:graphic>
          <a:graphicData uri="http://schemas.openxmlformats.org/drawingml/2006/chart">
            <c:chart xmlns:c="http://schemas.openxmlformats.org/drawingml/2006/chart" xmlns:r="http://schemas.openxmlformats.org/officeDocument/2006/relationships" r:id="rId5"/>
          </a:graphicData>
        </a:graphic>
      </p:graphicFrame>
      <p:sp>
        <p:nvSpPr>
          <p:cNvPr id="12" name="Flecha derecha 7"/>
          <p:cNvSpPr/>
          <p:nvPr/>
        </p:nvSpPr>
        <p:spPr>
          <a:xfrm>
            <a:off x="2771800" y="1814956"/>
            <a:ext cx="504056" cy="504056"/>
          </a:xfrm>
          <a:prstGeom prst="rightArrow">
            <a:avLst>
              <a:gd name="adj1" fmla="val 28658"/>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1"/>
          <p:cNvSpPr/>
          <p:nvPr/>
        </p:nvSpPr>
        <p:spPr>
          <a:xfrm>
            <a:off x="3894404" y="1650594"/>
            <a:ext cx="4392488" cy="34913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279752" y="3726426"/>
            <a:ext cx="3466339" cy="2031325"/>
          </a:xfrm>
          <a:prstGeom prst="rect">
            <a:avLst/>
          </a:prstGeom>
        </p:spPr>
        <p:txBody>
          <a:bodyPr wrap="square">
            <a:spAutoFit/>
          </a:bodyPr>
          <a:lstStyle/>
          <a:p>
            <a:pPr algn="just" eaLnBrk="1" fontAlgn="auto" hangingPunct="1">
              <a:spcBef>
                <a:spcPts val="0"/>
              </a:spcBef>
              <a:spcAft>
                <a:spcPts val="0"/>
              </a:spcAft>
              <a:defRPr/>
            </a:pPr>
            <a:r>
              <a:rPr lang="es-ES_tradnl" sz="1400" i="1" dirty="0" smtClean="0">
                <a:solidFill>
                  <a:srgbClr val="C00000"/>
                </a:solidFill>
                <a:latin typeface="Century Gothic" pitchFamily="34" charset="0"/>
              </a:rPr>
              <a:t>En general se puede decir que hay una </a:t>
            </a:r>
            <a:r>
              <a:rPr lang="es-ES_tradnl" sz="1400" b="1" i="1" dirty="0" smtClean="0">
                <a:solidFill>
                  <a:srgbClr val="C00000"/>
                </a:solidFill>
                <a:latin typeface="Century Gothic" pitchFamily="34" charset="0"/>
              </a:rPr>
              <a:t>buena vinculación de la campaña con el anunciante</a:t>
            </a:r>
            <a:r>
              <a:rPr lang="es-ES_tradnl" sz="1400" i="1" dirty="0" smtClean="0">
                <a:solidFill>
                  <a:srgbClr val="C00000"/>
                </a:solidFill>
                <a:latin typeface="Century Gothic" pitchFamily="34" charset="0"/>
              </a:rPr>
              <a:t>. Algo más de la mitad de los que recuerdan el anuncio lo asocian a la Agencia Tributaria, aunque también hay cierta confusión con el Ministerio de Hacienda y Administraciones Públicas. </a:t>
            </a:r>
            <a:endParaRPr lang="es-ES" sz="1400" i="1" dirty="0">
              <a:solidFill>
                <a:srgbClr val="C00000"/>
              </a:solidFill>
              <a:latin typeface="Century Gothic" pitchFamily="34" charset="0"/>
            </a:endParaRPr>
          </a:p>
        </p:txBody>
      </p:sp>
      <p:sp>
        <p:nvSpPr>
          <p:cNvPr id="15" name="Llamada rectangular redondeada 13"/>
          <p:cNvSpPr/>
          <p:nvPr/>
        </p:nvSpPr>
        <p:spPr>
          <a:xfrm>
            <a:off x="222300" y="3670180"/>
            <a:ext cx="3567444" cy="2157646"/>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v00840yc\Escritorio\presentacion copi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a:spLocks noChangeArrowheads="1"/>
          </p:cNvSpPr>
          <p:nvPr/>
        </p:nvSpPr>
        <p:spPr bwMode="auto">
          <a:xfrm>
            <a:off x="714348" y="1428736"/>
            <a:ext cx="7696200" cy="1815882"/>
          </a:xfrm>
          <a:prstGeom prst="rect">
            <a:avLst/>
          </a:prstGeom>
          <a:noFill/>
          <a:ln w="9525">
            <a:noFill/>
            <a:miter lim="800000"/>
            <a:headEnd/>
            <a:tailEnd/>
          </a:ln>
        </p:spPr>
        <p:txBody>
          <a:bodyPr wrap="square">
            <a:spAutoFit/>
          </a:bodyPr>
          <a:lstStyle/>
          <a:p>
            <a:pPr marL="914400" lvl="1" indent="-457200" algn="just">
              <a:spcBef>
                <a:spcPct val="50000"/>
              </a:spcBef>
            </a:pPr>
            <a:endParaRPr lang="en-GB" sz="1600" dirty="0">
              <a:latin typeface="Arial" charset="0"/>
            </a:endParaRPr>
          </a:p>
          <a:p>
            <a:pPr marL="914400" lvl="1" indent="-457200" algn="just">
              <a:spcBef>
                <a:spcPct val="50000"/>
              </a:spcBef>
              <a:buFont typeface="+mj-lt"/>
              <a:buAutoNum type="romanUcPeriod" startAt="2"/>
            </a:pPr>
            <a:endParaRPr lang="en-GB" sz="1600" dirty="0" smtClean="0">
              <a:latin typeface="Arial" charset="0"/>
            </a:endParaRPr>
          </a:p>
          <a:p>
            <a:pPr marL="1828800" lvl="3" indent="-457200" algn="just">
              <a:spcBef>
                <a:spcPct val="50000"/>
              </a:spcBef>
              <a:buFont typeface="+mj-lt"/>
              <a:buAutoNum type="alphaUcPeriod"/>
            </a:pPr>
            <a:endParaRPr lang="en-GB" sz="1600" dirty="0" smtClean="0">
              <a:latin typeface="Arial" charset="0"/>
            </a:endParaRPr>
          </a:p>
          <a:p>
            <a:pPr marL="1828800" lvl="3" indent="-457200" algn="just">
              <a:spcBef>
                <a:spcPct val="50000"/>
              </a:spcBef>
            </a:pPr>
            <a:endParaRPr lang="en-GB" sz="1600" dirty="0">
              <a:latin typeface="Arial" charset="0"/>
            </a:endParaRPr>
          </a:p>
          <a:p>
            <a:pPr marL="914400" lvl="1" indent="-457200" algn="just">
              <a:spcBef>
                <a:spcPct val="50000"/>
              </a:spcBef>
            </a:pPr>
            <a:endParaRPr lang="en-GB" sz="1600" dirty="0">
              <a:latin typeface="Arial" charset="0"/>
            </a:endParaRPr>
          </a:p>
        </p:txBody>
      </p:sp>
      <p:sp>
        <p:nvSpPr>
          <p:cNvPr id="5" name="Rectangle 2"/>
          <p:cNvSpPr>
            <a:spLocks noChangeArrowheads="1"/>
          </p:cNvSpPr>
          <p:nvPr/>
        </p:nvSpPr>
        <p:spPr bwMode="auto">
          <a:xfrm>
            <a:off x="642910" y="857232"/>
            <a:ext cx="8077200" cy="648072"/>
          </a:xfrm>
          <a:prstGeom prst="rect">
            <a:avLst/>
          </a:prstGeom>
          <a:noFill/>
          <a:ln w="9525">
            <a:noFill/>
            <a:miter lim="800000"/>
            <a:headEnd/>
            <a:tailEnd/>
          </a:ln>
        </p:spPr>
        <p:txBody>
          <a:bodyPr/>
          <a:lstStyle/>
          <a:p>
            <a:pPr algn="ctr"/>
            <a:endParaRPr lang="en-GB" sz="2000" b="1" dirty="0">
              <a:solidFill>
                <a:srgbClr val="3366FF"/>
              </a:solidFill>
              <a:latin typeface="Arial" charset="0"/>
              <a:cs typeface="Times New Roman" pitchFamily="18"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2</a:t>
            </a:fld>
            <a:endParaRPr lang="es-ES" dirty="0"/>
          </a:p>
        </p:txBody>
      </p:sp>
      <p:sp>
        <p:nvSpPr>
          <p:cNvPr id="7" name="6 CuadroTexto"/>
          <p:cNvSpPr txBox="1"/>
          <p:nvPr/>
        </p:nvSpPr>
        <p:spPr>
          <a:xfrm>
            <a:off x="279133" y="875899"/>
            <a:ext cx="8393229" cy="584775"/>
          </a:xfrm>
          <a:prstGeom prst="rect">
            <a:avLst/>
          </a:prstGeom>
          <a:noFill/>
        </p:spPr>
        <p:txBody>
          <a:bodyPr wrap="square" rtlCol="0">
            <a:spAutoFit/>
          </a:bodyPr>
          <a:lstStyle/>
          <a:p>
            <a:pPr algn="ctr"/>
            <a:r>
              <a:rPr lang="es-ES" sz="3200" dirty="0" smtClean="0"/>
              <a:t>INTRODUCCIÓN</a:t>
            </a:r>
            <a:endParaRPr lang="es-ES" sz="3200" dirty="0"/>
          </a:p>
        </p:txBody>
      </p:sp>
      <p:sp>
        <p:nvSpPr>
          <p:cNvPr id="9" name="8 CuadroTexto"/>
          <p:cNvSpPr txBox="1"/>
          <p:nvPr/>
        </p:nvSpPr>
        <p:spPr>
          <a:xfrm>
            <a:off x="548640" y="1836000"/>
            <a:ext cx="8027469" cy="4431983"/>
          </a:xfrm>
          <a:prstGeom prst="rect">
            <a:avLst/>
          </a:prstGeom>
          <a:noFill/>
        </p:spPr>
        <p:txBody>
          <a:bodyPr wrap="square" rtlCol="0">
            <a:spAutoFit/>
          </a:bodyPr>
          <a:lstStyle/>
          <a:p>
            <a:pPr marL="342900" indent="-342900">
              <a:buFont typeface="+mj-lt"/>
              <a:buAutoNum type="arabicPeriod"/>
            </a:pPr>
            <a:endParaRPr lang="es-ES" dirty="0" smtClean="0"/>
          </a:p>
          <a:p>
            <a:pPr marL="342900" indent="-342900" algn="just">
              <a:buFont typeface="Wingdings" pitchFamily="2" charset="2"/>
              <a:buChar char="§"/>
            </a:pPr>
            <a:r>
              <a:rPr lang="es-ES" sz="2400" dirty="0" smtClean="0">
                <a:solidFill>
                  <a:schemeClr val="tx1">
                    <a:lumMod val="65000"/>
                    <a:lumOff val="35000"/>
                  </a:schemeClr>
                </a:solidFill>
              </a:rPr>
              <a:t>La Agencia Tributaria considera </a:t>
            </a:r>
            <a:r>
              <a:rPr lang="es-ES" sz="2400" dirty="0" smtClean="0">
                <a:solidFill>
                  <a:schemeClr val="tx1">
                    <a:lumMod val="65000"/>
                    <a:lumOff val="35000"/>
                  </a:schemeClr>
                </a:solidFill>
              </a:rPr>
              <a:t>necesaria una labor de concienciación de la necesidad del pago de impuestos para el funcionamiento del Estado del Bienestar.</a:t>
            </a:r>
            <a:endParaRPr lang="es-ES" sz="2400" dirty="0" smtClean="0"/>
          </a:p>
          <a:p>
            <a:pPr marL="342900" indent="-342900" algn="just">
              <a:buFont typeface="Wingdings" pitchFamily="2" charset="2"/>
              <a:buChar char="§"/>
            </a:pPr>
            <a:r>
              <a:rPr lang="es-ES" sz="2400" dirty="0" smtClean="0">
                <a:solidFill>
                  <a:schemeClr val="tx1">
                    <a:lumMod val="65000"/>
                    <a:lumOff val="35000"/>
                  </a:schemeClr>
                </a:solidFill>
              </a:rPr>
              <a:t>Se </a:t>
            </a:r>
            <a:r>
              <a:rPr lang="es-ES" sz="2400" dirty="0" smtClean="0">
                <a:solidFill>
                  <a:schemeClr val="tx1">
                    <a:lumMod val="65000"/>
                    <a:lumOff val="35000"/>
                  </a:schemeClr>
                </a:solidFill>
              </a:rPr>
              <a:t>trata d</a:t>
            </a:r>
            <a:r>
              <a:rPr lang="es-ES" sz="2400" dirty="0" smtClean="0">
                <a:solidFill>
                  <a:schemeClr val="tx1">
                    <a:lumMod val="65000"/>
                    <a:lumOff val="35000"/>
                  </a:schemeClr>
                </a:solidFill>
              </a:rPr>
              <a:t>e </a:t>
            </a:r>
            <a:r>
              <a:rPr lang="es-ES" sz="2400" dirty="0" smtClean="0">
                <a:solidFill>
                  <a:schemeClr val="tx1">
                    <a:lumMod val="65000"/>
                    <a:lumOff val="35000"/>
                  </a:schemeClr>
                </a:solidFill>
              </a:rPr>
              <a:t>unir el concepto de contribución al pago de los impuestos con el comportamiento cívico. </a:t>
            </a:r>
            <a:endParaRPr lang="es-ES" sz="2400" dirty="0" smtClean="0"/>
          </a:p>
          <a:p>
            <a:pPr marL="342900" lvl="1" indent="-342900" algn="just">
              <a:buFont typeface="Wingdings" pitchFamily="2" charset="2"/>
              <a:buChar char="§"/>
            </a:pPr>
            <a:r>
              <a:rPr lang="es-ES" sz="2400" dirty="0" smtClean="0">
                <a:solidFill>
                  <a:schemeClr val="tx1">
                    <a:lumMod val="65000"/>
                    <a:lumOff val="35000"/>
                  </a:schemeClr>
                </a:solidFill>
              </a:rPr>
              <a:t>Sin perjuicio del cumplimiento de las normas, el pago de impuestos ha de entenderse como un ejercicio de solidaridad entre los miembros de la sociedad.</a:t>
            </a:r>
            <a:r>
              <a:rPr lang="es-ES" dirty="0" smtClean="0"/>
              <a:t/>
            </a:r>
            <a:br>
              <a:rPr lang="es-ES" dirty="0" smtClean="0"/>
            </a:br>
            <a:r>
              <a:rPr lang="es-ES" dirty="0" smtClean="0"/>
              <a:t/>
            </a:r>
            <a:br>
              <a:rPr lang="es-ES" dirty="0" smtClean="0"/>
            </a:br>
            <a:r>
              <a:rPr lang="es-ES" dirty="0" smtClean="0"/>
              <a:t/>
            </a:r>
            <a:br>
              <a:rPr lang="es-ES" dirty="0" smtClean="0"/>
            </a:br>
            <a:endParaRPr lang="es-ES" dirty="0" smtClean="0"/>
          </a:p>
          <a:p>
            <a:pPr marL="342900" indent="-342900">
              <a:buFont typeface="+mj-lt"/>
              <a:buAutoNum type="arabicPeriod"/>
            </a:pPr>
            <a:endParaRPr lang="es-ES" dirty="0" smtClean="0"/>
          </a:p>
        </p:txBody>
      </p:sp>
      <p:sp>
        <p:nvSpPr>
          <p:cNvPr id="10" name="Text Box 4"/>
          <p:cNvSpPr txBox="1">
            <a:spLocks noChangeArrowheads="1"/>
          </p:cNvSpPr>
          <p:nvPr/>
        </p:nvSpPr>
        <p:spPr bwMode="auto">
          <a:xfrm>
            <a:off x="695633" y="6386052"/>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dirty="0"/>
          </a:p>
        </p:txBody>
      </p:sp>
      <p:graphicFrame>
        <p:nvGraphicFramePr>
          <p:cNvPr id="7" name="Gráfico 5"/>
          <p:cNvGraphicFramePr/>
          <p:nvPr>
            <p:extLst>
              <p:ext uri="{D42A27DB-BD31-4B8C-83A1-F6EECF244321}">
                <p14:modId xmlns:p14="http://schemas.microsoft.com/office/powerpoint/2010/main" xmlns="" val="2331507832"/>
              </p:ext>
            </p:extLst>
          </p:nvPr>
        </p:nvGraphicFramePr>
        <p:xfrm>
          <a:off x="-82575" y="1759974"/>
          <a:ext cx="7771402" cy="4375353"/>
        </p:xfrm>
        <a:graphic>
          <a:graphicData uri="http://schemas.openxmlformats.org/drawingml/2006/chart">
            <c:chart xmlns:c="http://schemas.openxmlformats.org/drawingml/2006/chart" xmlns:r="http://schemas.openxmlformats.org/officeDocument/2006/relationships" r:id="rId4"/>
          </a:graphicData>
        </a:graphic>
      </p:graphicFrame>
      <p:sp>
        <p:nvSpPr>
          <p:cNvPr id="8" name="10 CuadroTexto"/>
          <p:cNvSpPr txBox="1"/>
          <p:nvPr/>
        </p:nvSpPr>
        <p:spPr>
          <a:xfrm>
            <a:off x="7088729" y="5610814"/>
            <a:ext cx="1722742" cy="461665"/>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rPr>
              <a:t>Muestra; Personas que recuerdan el anuncio: 160 hombres y 186 mujeres.</a:t>
            </a:r>
            <a:endParaRPr lang="es-ES" sz="800" b="1" dirty="0">
              <a:solidFill>
                <a:srgbClr val="3C3C3E"/>
              </a:solidFill>
              <a:latin typeface="Century Gothic" pitchFamily="34" charset="0"/>
              <a:cs typeface="+mn-cs"/>
            </a:endParaRPr>
          </a:p>
        </p:txBody>
      </p:sp>
      <p:sp>
        <p:nvSpPr>
          <p:cNvPr id="9" name="Text Box 7"/>
          <p:cNvSpPr txBox="1">
            <a:spLocks noChangeArrowheads="1"/>
          </p:cNvSpPr>
          <p:nvPr/>
        </p:nvSpPr>
        <p:spPr bwMode="auto">
          <a:xfrm>
            <a:off x="1046018" y="598291"/>
            <a:ext cx="7245927"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DE LA INSTITUCIÓN DEL ANUNCIO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10" name="12 Rectángulo"/>
          <p:cNvSpPr/>
          <p:nvPr/>
        </p:nvSpPr>
        <p:spPr>
          <a:xfrm>
            <a:off x="312212" y="1046418"/>
            <a:ext cx="8880948" cy="307777"/>
          </a:xfrm>
          <a:prstGeom prst="rect">
            <a:avLst/>
          </a:prstGeom>
        </p:spPr>
        <p:txBody>
          <a:bodyPr wrap="square">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P.6.b.-¿Cuál era la institución que se anunciaba?</a:t>
            </a:r>
            <a:endParaRPr lang="es-ES" sz="1400" dirty="0">
              <a:solidFill>
                <a:schemeClr val="tx1">
                  <a:lumMod val="65000"/>
                  <a:lumOff val="35000"/>
                </a:schemeClr>
              </a:solidFill>
              <a:latin typeface="Century Gothic" pitchFamily="34" charset="0"/>
            </a:endParaRPr>
          </a:p>
        </p:txBody>
      </p:sp>
      <p:sp>
        <p:nvSpPr>
          <p:cNvPr id="11" name="Llamada rectangular redondeada 6"/>
          <p:cNvSpPr/>
          <p:nvPr/>
        </p:nvSpPr>
        <p:spPr>
          <a:xfrm>
            <a:off x="6885664" y="3025326"/>
            <a:ext cx="2070840" cy="802783"/>
          </a:xfrm>
          <a:prstGeom prst="wedgeRoundRectCallout">
            <a:avLst>
              <a:gd name="adj1" fmla="val -40067"/>
              <a:gd name="adj2" fmla="val 80595"/>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2 Rectángulo"/>
          <p:cNvSpPr/>
          <p:nvPr/>
        </p:nvSpPr>
        <p:spPr>
          <a:xfrm>
            <a:off x="7062697" y="3095960"/>
            <a:ext cx="1880121" cy="738664"/>
          </a:xfrm>
          <a:prstGeom prst="rect">
            <a:avLst/>
          </a:prstGeom>
        </p:spPr>
        <p:txBody>
          <a:bodyPr wrap="square">
            <a:spAutoFit/>
          </a:bodyPr>
          <a:lstStyle/>
          <a:p>
            <a:pPr algn="just" eaLnBrk="1" fontAlgn="auto" hangingPunct="1">
              <a:spcBef>
                <a:spcPts val="0"/>
              </a:spcBef>
              <a:spcAft>
                <a:spcPts val="0"/>
              </a:spcAft>
              <a:defRPr/>
            </a:pPr>
            <a:r>
              <a:rPr lang="es-ES_tradnl" sz="1400" b="1" i="1" dirty="0" smtClean="0">
                <a:solidFill>
                  <a:srgbClr val="C00000"/>
                </a:solidFill>
                <a:latin typeface="Century Gothic" pitchFamily="34" charset="0"/>
              </a:rPr>
              <a:t>No se aprecian diferencias según el genero</a:t>
            </a:r>
            <a:r>
              <a:rPr lang="es-ES_tradnl" sz="1400" i="1" dirty="0" smtClean="0">
                <a:solidFill>
                  <a:srgbClr val="C00000"/>
                </a:solidFill>
                <a:latin typeface="Century Gothic" pitchFamily="34" charset="0"/>
              </a:rPr>
              <a:t>.</a:t>
            </a:r>
            <a:endParaRPr lang="es-ES" sz="1400" i="1" dirty="0">
              <a:solidFill>
                <a:srgbClr val="C00000"/>
              </a:solidFill>
              <a:latin typeface="Century Gothic" pitchFamily="34" charset="0"/>
            </a:endParaRPr>
          </a:p>
        </p:txBody>
      </p:sp>
      <p:pic>
        <p:nvPicPr>
          <p:cNvPr id="13" name="Imagen 10"/>
          <p:cNvPicPr>
            <a:picLocks noChangeAspect="1"/>
          </p:cNvPicPr>
          <p:nvPr/>
        </p:nvPicPr>
        <p:blipFill>
          <a:blip r:embed="rId5" cstate="print">
            <a:duotone>
              <a:schemeClr val="bg2">
                <a:shade val="45000"/>
                <a:satMod val="135000"/>
              </a:schemeClr>
              <a:prstClr val="white"/>
            </a:duotone>
          </a:blip>
          <a:stretch>
            <a:fillRect/>
          </a:stretch>
        </p:blipFill>
        <p:spPr>
          <a:xfrm>
            <a:off x="228302" y="1590041"/>
            <a:ext cx="477050" cy="1096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2"/>
          <p:cNvPicPr>
            <a:picLocks noChangeAspect="1"/>
          </p:cNvPicPr>
          <p:nvPr/>
        </p:nvPicPr>
        <p:blipFill>
          <a:blip r:embed="rId6" cstate="print">
            <a:duotone>
              <a:schemeClr val="bg2">
                <a:shade val="45000"/>
                <a:satMod val="135000"/>
              </a:schemeClr>
              <a:prstClr val="white"/>
            </a:duotone>
          </a:blip>
          <a:stretch>
            <a:fillRect/>
          </a:stretch>
        </p:blipFill>
        <p:spPr>
          <a:xfrm>
            <a:off x="768352" y="1619846"/>
            <a:ext cx="500680" cy="1098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21</a:t>
            </a:fld>
            <a:endParaRPr lang="es-ES" dirty="0"/>
          </a:p>
        </p:txBody>
      </p:sp>
      <p:graphicFrame>
        <p:nvGraphicFramePr>
          <p:cNvPr id="7" name="Gráfico 5"/>
          <p:cNvGraphicFramePr/>
          <p:nvPr>
            <p:extLst>
              <p:ext uri="{D42A27DB-BD31-4B8C-83A1-F6EECF244321}">
                <p14:modId xmlns:p14="http://schemas.microsoft.com/office/powerpoint/2010/main" xmlns="" val="1985283304"/>
              </p:ext>
            </p:extLst>
          </p:nvPr>
        </p:nvGraphicFramePr>
        <p:xfrm>
          <a:off x="-200192" y="1356851"/>
          <a:ext cx="8712968" cy="4886825"/>
        </p:xfrm>
        <a:graphic>
          <a:graphicData uri="http://schemas.openxmlformats.org/drawingml/2006/chart">
            <c:chart xmlns:c="http://schemas.openxmlformats.org/drawingml/2006/chart" xmlns:r="http://schemas.openxmlformats.org/officeDocument/2006/relationships" r:id="rId4"/>
          </a:graphicData>
        </a:graphic>
      </p:graphicFrame>
      <p:sp>
        <p:nvSpPr>
          <p:cNvPr id="8" name="10 CuadroTexto"/>
          <p:cNvSpPr txBox="1"/>
          <p:nvPr/>
        </p:nvSpPr>
        <p:spPr>
          <a:xfrm>
            <a:off x="6591406" y="5470682"/>
            <a:ext cx="2232248" cy="707886"/>
          </a:xfrm>
          <a:prstGeom prst="rect">
            <a:avLst/>
          </a:prstGeom>
          <a:noFill/>
        </p:spPr>
        <p:txBody>
          <a:bodyPr wrap="square">
            <a:spAutoFit/>
          </a:bodyPr>
          <a:lstStyle/>
          <a:p>
            <a:pPr algn="just" eaLnBrk="1" fontAlgn="auto" hangingPunct="1">
              <a:spcBef>
                <a:spcPts val="0"/>
              </a:spcBef>
              <a:spcAft>
                <a:spcPts val="0"/>
              </a:spcAft>
              <a:defRPr/>
            </a:pPr>
            <a:r>
              <a:rPr lang="es-ES" sz="800" b="1" dirty="0" smtClean="0">
                <a:solidFill>
                  <a:srgbClr val="3C3C3E"/>
                </a:solidFill>
                <a:latin typeface="Century Gothic" pitchFamily="34" charset="0"/>
              </a:rPr>
              <a:t>Muestra; Personas que recuerdan el anuncio:105 personas de 18 a 34 años, 88 personas de 35 a 44 años; 88 personas de 45 a 54 años y 65 personas de 55 y más años. </a:t>
            </a:r>
            <a:endParaRPr lang="es-ES" sz="800" b="1" dirty="0">
              <a:solidFill>
                <a:srgbClr val="3C3C3E"/>
              </a:solidFill>
              <a:latin typeface="Century Gothic" pitchFamily="34" charset="0"/>
              <a:cs typeface="+mn-cs"/>
            </a:endParaRPr>
          </a:p>
        </p:txBody>
      </p:sp>
      <p:sp>
        <p:nvSpPr>
          <p:cNvPr id="9" name="Text Box 7"/>
          <p:cNvSpPr txBox="1">
            <a:spLocks noChangeArrowheads="1"/>
          </p:cNvSpPr>
          <p:nvPr/>
        </p:nvSpPr>
        <p:spPr bwMode="auto">
          <a:xfrm>
            <a:off x="886691" y="617957"/>
            <a:ext cx="7318388"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DE LA INSTITUCIÓN DEL ANUNCIO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10" name="12 Rectángulo"/>
          <p:cNvSpPr/>
          <p:nvPr/>
        </p:nvSpPr>
        <p:spPr>
          <a:xfrm>
            <a:off x="411931" y="1085748"/>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P.6.b.-¿Cuál era la institución que se anunciaba?</a:t>
            </a:r>
            <a:endParaRPr lang="es-ES" sz="1400" dirty="0">
              <a:solidFill>
                <a:schemeClr val="tx1">
                  <a:lumMod val="65000"/>
                  <a:lumOff val="35000"/>
                </a:schemeClr>
              </a:solidFill>
              <a:latin typeface="Century Gothic" pitchFamily="34" charset="0"/>
            </a:endParaRPr>
          </a:p>
        </p:txBody>
      </p:sp>
      <p:sp>
        <p:nvSpPr>
          <p:cNvPr id="11" name="Llamada rectangular redondeada 7"/>
          <p:cNvSpPr/>
          <p:nvPr/>
        </p:nvSpPr>
        <p:spPr>
          <a:xfrm>
            <a:off x="6208520" y="3249210"/>
            <a:ext cx="2765010" cy="1632393"/>
          </a:xfrm>
          <a:prstGeom prst="wedgeRoundRectCallout">
            <a:avLst>
              <a:gd name="adj1" fmla="val -40067"/>
              <a:gd name="adj2" fmla="val 80595"/>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2 Rectángulo"/>
          <p:cNvSpPr/>
          <p:nvPr/>
        </p:nvSpPr>
        <p:spPr>
          <a:xfrm>
            <a:off x="6342703" y="3281745"/>
            <a:ext cx="2510360" cy="1600438"/>
          </a:xfrm>
          <a:prstGeom prst="rect">
            <a:avLst/>
          </a:prstGeom>
        </p:spPr>
        <p:txBody>
          <a:bodyPr wrap="square">
            <a:spAutoFit/>
          </a:bodyPr>
          <a:lstStyle/>
          <a:p>
            <a:pPr algn="just" eaLnBrk="1" fontAlgn="auto" hangingPunct="1">
              <a:spcBef>
                <a:spcPts val="0"/>
              </a:spcBef>
              <a:spcAft>
                <a:spcPts val="0"/>
              </a:spcAft>
              <a:defRPr/>
            </a:pPr>
            <a:r>
              <a:rPr lang="es-ES_tradnl" sz="1400" i="1" dirty="0" smtClean="0">
                <a:solidFill>
                  <a:srgbClr val="C00000"/>
                </a:solidFill>
                <a:latin typeface="Century Gothic" pitchFamily="34" charset="0"/>
              </a:rPr>
              <a:t>Se aprecia que los </a:t>
            </a:r>
            <a:r>
              <a:rPr lang="es-ES_tradnl" sz="1400" b="1" i="1" dirty="0" smtClean="0">
                <a:solidFill>
                  <a:srgbClr val="C00000"/>
                </a:solidFill>
                <a:latin typeface="Century Gothic" pitchFamily="34" charset="0"/>
              </a:rPr>
              <a:t>mayores de 55 años </a:t>
            </a:r>
            <a:r>
              <a:rPr lang="es-ES_tradnl" sz="1400" i="1" dirty="0" smtClean="0">
                <a:solidFill>
                  <a:srgbClr val="C00000"/>
                </a:solidFill>
                <a:latin typeface="Century Gothic" pitchFamily="34" charset="0"/>
              </a:rPr>
              <a:t>son quienes </a:t>
            </a:r>
            <a:r>
              <a:rPr lang="es-ES_tradnl" sz="1400" b="1" i="1" dirty="0" smtClean="0">
                <a:solidFill>
                  <a:srgbClr val="C00000"/>
                </a:solidFill>
                <a:latin typeface="Century Gothic" pitchFamily="34" charset="0"/>
              </a:rPr>
              <a:t>menos claro </a:t>
            </a:r>
            <a:r>
              <a:rPr lang="es-ES_tradnl" sz="1400" i="1" dirty="0" smtClean="0">
                <a:solidFill>
                  <a:srgbClr val="C00000"/>
                </a:solidFill>
                <a:latin typeface="Century Gothic" pitchFamily="34" charset="0"/>
              </a:rPr>
              <a:t>tienen que la Agencia tributaria es la institución que está detrás de esta campaña. </a:t>
            </a:r>
            <a:endParaRPr lang="es-ES" sz="1400" i="1" dirty="0">
              <a:solidFill>
                <a:srgbClr val="C00000"/>
              </a:solidFill>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22</a:t>
            </a:fld>
            <a:endParaRPr lang="es-ES" dirty="0"/>
          </a:p>
        </p:txBody>
      </p:sp>
      <p:graphicFrame>
        <p:nvGraphicFramePr>
          <p:cNvPr id="7" name="Gráfico 17"/>
          <p:cNvGraphicFramePr/>
          <p:nvPr>
            <p:extLst>
              <p:ext uri="{D42A27DB-BD31-4B8C-83A1-F6EECF244321}">
                <p14:modId xmlns:p14="http://schemas.microsoft.com/office/powerpoint/2010/main" xmlns="" val="4159672806"/>
              </p:ext>
            </p:extLst>
          </p:nvPr>
        </p:nvGraphicFramePr>
        <p:xfrm>
          <a:off x="648930" y="1278193"/>
          <a:ext cx="7645004" cy="470694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7"/>
          <p:cNvSpPr txBox="1">
            <a:spLocks noChangeArrowheads="1"/>
          </p:cNvSpPr>
          <p:nvPr/>
        </p:nvSpPr>
        <p:spPr bwMode="auto">
          <a:xfrm>
            <a:off x="2341418" y="588459"/>
            <a:ext cx="4508524"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ATRIBUTOS DEL ANUNCIO </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9" name="12 Rectángulo"/>
          <p:cNvSpPr/>
          <p:nvPr/>
        </p:nvSpPr>
        <p:spPr>
          <a:xfrm>
            <a:off x="234950" y="987425"/>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P.7.- Tras ver el anuncio, ¿Qué sensaciones le transmite? Escala de 1 a 5 donde 5 significa que está totalmente de acuerdo y 1 que está totalmente en desacuerdo. </a:t>
            </a:r>
            <a:endParaRPr lang="es-ES" sz="1400" dirty="0">
              <a:solidFill>
                <a:schemeClr val="tx1">
                  <a:lumMod val="65000"/>
                  <a:lumOff val="35000"/>
                </a:schemeClr>
              </a:solidFill>
              <a:latin typeface="Century Gothic" pitchFamily="34" charset="0"/>
            </a:endParaRPr>
          </a:p>
        </p:txBody>
      </p:sp>
      <p:sp>
        <p:nvSpPr>
          <p:cNvPr id="15" name="Llamada rectangular redondeada 12"/>
          <p:cNvSpPr/>
          <p:nvPr/>
        </p:nvSpPr>
        <p:spPr>
          <a:xfrm>
            <a:off x="738674" y="5426921"/>
            <a:ext cx="7171723" cy="921443"/>
          </a:xfrm>
          <a:prstGeom prst="wedgeRoundRectCallout">
            <a:avLst>
              <a:gd name="adj1" fmla="val -40067"/>
              <a:gd name="adj2" fmla="val 80595"/>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2 Rectángulo"/>
          <p:cNvSpPr/>
          <p:nvPr/>
        </p:nvSpPr>
        <p:spPr>
          <a:xfrm>
            <a:off x="1207273" y="5454678"/>
            <a:ext cx="6511229" cy="738664"/>
          </a:xfrm>
          <a:prstGeom prst="rect">
            <a:avLst/>
          </a:prstGeom>
        </p:spPr>
        <p:txBody>
          <a:bodyPr wrap="square">
            <a:spAutoFit/>
          </a:bodyPr>
          <a:lstStyle/>
          <a:p>
            <a:pPr eaLnBrk="1" fontAlgn="auto" hangingPunct="1">
              <a:spcBef>
                <a:spcPts val="0"/>
              </a:spcBef>
              <a:spcAft>
                <a:spcPts val="0"/>
              </a:spcAft>
              <a:defRPr/>
            </a:pPr>
            <a:r>
              <a:rPr lang="es-ES_tradnl" sz="1400" i="1" dirty="0" smtClean="0">
                <a:solidFill>
                  <a:srgbClr val="C00000"/>
                </a:solidFill>
                <a:latin typeface="Century Gothic" pitchFamily="34" charset="0"/>
              </a:rPr>
              <a:t>Las </a:t>
            </a:r>
            <a:r>
              <a:rPr lang="es-ES_tradnl" sz="1400" b="1" i="1" dirty="0" smtClean="0">
                <a:solidFill>
                  <a:srgbClr val="C00000"/>
                </a:solidFill>
                <a:latin typeface="Century Gothic" pitchFamily="34" charset="0"/>
              </a:rPr>
              <a:t>sensaciones</a:t>
            </a:r>
            <a:r>
              <a:rPr lang="es-ES_tradnl" sz="1400" i="1" dirty="0" smtClean="0">
                <a:solidFill>
                  <a:srgbClr val="C00000"/>
                </a:solidFill>
                <a:latin typeface="Century Gothic" pitchFamily="34" charset="0"/>
              </a:rPr>
              <a:t> que transmite este anuncio son muy </a:t>
            </a:r>
            <a:r>
              <a:rPr lang="es-ES_tradnl" sz="1400" b="1" i="1" dirty="0" smtClean="0">
                <a:solidFill>
                  <a:srgbClr val="C00000"/>
                </a:solidFill>
                <a:latin typeface="Century Gothic" pitchFamily="34" charset="0"/>
              </a:rPr>
              <a:t>dispares</a:t>
            </a:r>
            <a:r>
              <a:rPr lang="es-ES_tradnl" sz="1400" i="1" dirty="0" smtClean="0">
                <a:solidFill>
                  <a:srgbClr val="C00000"/>
                </a:solidFill>
                <a:latin typeface="Century Gothic" pitchFamily="34" charset="0"/>
              </a:rPr>
              <a:t>. Lo que parece claro es que </a:t>
            </a:r>
            <a:r>
              <a:rPr lang="es-ES_tradnl" sz="1400" b="1" i="1" dirty="0" smtClean="0">
                <a:solidFill>
                  <a:srgbClr val="C00000"/>
                </a:solidFill>
                <a:latin typeface="Century Gothic" pitchFamily="34" charset="0"/>
              </a:rPr>
              <a:t>el spot logra informar </a:t>
            </a:r>
            <a:r>
              <a:rPr lang="es-ES_tradnl" sz="1400" i="1" dirty="0" smtClean="0">
                <a:solidFill>
                  <a:srgbClr val="C00000"/>
                </a:solidFill>
                <a:latin typeface="Century Gothic" pitchFamily="34" charset="0"/>
              </a:rPr>
              <a:t>, </a:t>
            </a:r>
            <a:r>
              <a:rPr lang="es-ES_tradnl" sz="1400" b="1" i="1" dirty="0" smtClean="0">
                <a:solidFill>
                  <a:srgbClr val="C00000"/>
                </a:solidFill>
                <a:latin typeface="Century Gothic" pitchFamily="34" charset="0"/>
              </a:rPr>
              <a:t>no deja indiferente y no genera dudas</a:t>
            </a:r>
            <a:r>
              <a:rPr lang="es-ES_tradnl" sz="1400" i="1" dirty="0" smtClean="0">
                <a:solidFill>
                  <a:srgbClr val="C00000"/>
                </a:solidFill>
                <a:latin typeface="Century Gothic" pitchFamily="34" charset="0"/>
              </a:rPr>
              <a:t>. Es decir, es un </a:t>
            </a:r>
            <a:r>
              <a:rPr lang="es-ES_tradnl" sz="1400" b="1" i="1" dirty="0" smtClean="0">
                <a:solidFill>
                  <a:srgbClr val="C00000"/>
                </a:solidFill>
                <a:latin typeface="Century Gothic" pitchFamily="34" charset="0"/>
              </a:rPr>
              <a:t>anuncio claro y directo</a:t>
            </a:r>
            <a:endParaRPr lang="es-ES" sz="1400" b="1" i="1" dirty="0">
              <a:solidFill>
                <a:srgbClr val="C00000"/>
              </a:solidFill>
              <a:latin typeface="Century Gothic" pitchFamily="34" charset="0"/>
            </a:endParaRPr>
          </a:p>
        </p:txBody>
      </p:sp>
      <p:sp>
        <p:nvSpPr>
          <p:cNvPr id="17" name="Rectángulo redondeado 1"/>
          <p:cNvSpPr/>
          <p:nvPr/>
        </p:nvSpPr>
        <p:spPr>
          <a:xfrm>
            <a:off x="2426773" y="2521806"/>
            <a:ext cx="4608512" cy="430887"/>
          </a:xfrm>
          <a:prstGeom prst="roundRect">
            <a:avLst/>
          </a:prstGeom>
          <a:solidFill>
            <a:schemeClr val="accent5">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15"/>
          <p:cNvSpPr/>
          <p:nvPr/>
        </p:nvSpPr>
        <p:spPr>
          <a:xfrm>
            <a:off x="4971615" y="4131179"/>
            <a:ext cx="3348372" cy="430887"/>
          </a:xfrm>
          <a:prstGeom prst="roundRect">
            <a:avLst/>
          </a:prstGeom>
          <a:solidFill>
            <a:schemeClr val="accent5">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6"/>
          <p:cNvSpPr/>
          <p:nvPr/>
        </p:nvSpPr>
        <p:spPr>
          <a:xfrm>
            <a:off x="4968187" y="4948952"/>
            <a:ext cx="3348372" cy="430887"/>
          </a:xfrm>
          <a:prstGeom prst="roundRect">
            <a:avLst/>
          </a:prstGeom>
          <a:solidFill>
            <a:schemeClr val="accent5">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redondeado 18"/>
          <p:cNvSpPr/>
          <p:nvPr/>
        </p:nvSpPr>
        <p:spPr>
          <a:xfrm>
            <a:off x="2561528" y="3354739"/>
            <a:ext cx="4181018" cy="430887"/>
          </a:xfrm>
          <a:prstGeom prst="roundRect">
            <a:avLst/>
          </a:prstGeom>
          <a:solidFill>
            <a:schemeClr val="accent5">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612058" y="1783364"/>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23</a:t>
            </a:fld>
            <a:endParaRPr lang="es-ES" dirty="0"/>
          </a:p>
        </p:txBody>
      </p:sp>
      <p:pic>
        <p:nvPicPr>
          <p:cNvPr id="6" name="Picture 4" descr="http://elpapalord.com/wp-content/uploads/2012/11/like.jpg"/>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l="16524" t="1847" r="15918" b="2070"/>
          <a:stretch/>
        </p:blipFill>
        <p:spPr bwMode="auto">
          <a:xfrm>
            <a:off x="883110" y="1377485"/>
            <a:ext cx="4368371" cy="34946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7"/>
          <p:cNvSpPr txBox="1">
            <a:spLocks noChangeArrowheads="1"/>
          </p:cNvSpPr>
          <p:nvPr/>
        </p:nvSpPr>
        <p:spPr bwMode="auto">
          <a:xfrm>
            <a:off x="2403763" y="637622"/>
            <a:ext cx="4524835"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AGRADO DEL ANUNCIO</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9" name="12 Rectángulo"/>
          <p:cNvSpPr/>
          <p:nvPr/>
        </p:nvSpPr>
        <p:spPr>
          <a:xfrm>
            <a:off x="234950" y="1115245"/>
            <a:ext cx="8909050" cy="738664"/>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P.8.- Una vez que ha visto esta campaña podría decirme, ¿</a:t>
            </a:r>
            <a:r>
              <a:rPr lang="es-ES_tradnl" sz="1400" b="1" dirty="0" smtClean="0">
                <a:solidFill>
                  <a:schemeClr val="tx1">
                    <a:lumMod val="65000"/>
                    <a:lumOff val="35000"/>
                  </a:schemeClr>
                </a:solidFill>
                <a:latin typeface="Century Gothic" pitchFamily="34" charset="0"/>
              </a:rPr>
              <a:t>cuánto le ha gustado el anuncio que acaba de ver</a:t>
            </a:r>
            <a:r>
              <a:rPr lang="es-ES_tradnl" sz="1400" dirty="0" smtClean="0">
                <a:solidFill>
                  <a:schemeClr val="tx1">
                    <a:lumMod val="65000"/>
                    <a:lumOff val="35000"/>
                  </a:schemeClr>
                </a:solidFill>
                <a:latin typeface="Century Gothic" pitchFamily="34" charset="0"/>
              </a:rPr>
              <a:t>? Escala de 0 a 10 donde 10 significa que le ha gustado mucho y 0 que no le ha gustado nada en absoluto. </a:t>
            </a:r>
            <a:endParaRPr lang="es-ES" sz="1400" dirty="0">
              <a:solidFill>
                <a:schemeClr val="tx1">
                  <a:lumMod val="65000"/>
                  <a:lumOff val="35000"/>
                </a:schemeClr>
              </a:solidFill>
              <a:latin typeface="Century Gothic" pitchFamily="34" charset="0"/>
            </a:endParaRPr>
          </a:p>
        </p:txBody>
      </p:sp>
      <p:sp>
        <p:nvSpPr>
          <p:cNvPr id="11" name="10 CuadroTexto"/>
          <p:cNvSpPr txBox="1"/>
          <p:nvPr/>
        </p:nvSpPr>
        <p:spPr>
          <a:xfrm>
            <a:off x="2767262" y="3750283"/>
            <a:ext cx="1398140" cy="246221"/>
          </a:xfrm>
          <a:prstGeom prst="rect">
            <a:avLst/>
          </a:prstGeom>
          <a:noFill/>
        </p:spPr>
        <p:txBody>
          <a:bodyPr wrap="none">
            <a:spAutoFit/>
          </a:bodyPr>
          <a:lstStyle/>
          <a:p>
            <a:pPr algn="ctr" eaLnBrk="1" fontAlgn="auto" hangingPunct="1">
              <a:spcBef>
                <a:spcPts val="0"/>
              </a:spcBef>
              <a:spcAft>
                <a:spcPts val="0"/>
              </a:spcAft>
              <a:defRPr/>
            </a:pPr>
            <a:r>
              <a:rPr lang="es-ES" sz="1000" b="1" dirty="0" smtClean="0">
                <a:solidFill>
                  <a:srgbClr val="3C3C3E"/>
                </a:solidFill>
                <a:latin typeface="Century Gothic" pitchFamily="34" charset="0"/>
              </a:rPr>
              <a:t>*Valoración media.</a:t>
            </a:r>
          </a:p>
        </p:txBody>
      </p:sp>
      <p:sp>
        <p:nvSpPr>
          <p:cNvPr id="12" name="CuadroTexto 16"/>
          <p:cNvSpPr txBox="1"/>
          <p:nvPr/>
        </p:nvSpPr>
        <p:spPr>
          <a:xfrm>
            <a:off x="2290591" y="2670163"/>
            <a:ext cx="2061393" cy="1200329"/>
          </a:xfrm>
          <a:prstGeom prst="rect">
            <a:avLst/>
          </a:prstGeom>
          <a:noFill/>
        </p:spPr>
        <p:txBody>
          <a:bodyPr wrap="square" rtlCol="0">
            <a:spAutoFit/>
          </a:bodyPr>
          <a:lstStyle/>
          <a:p>
            <a:pPr algn="ctr"/>
            <a:r>
              <a:rPr lang="es-ES" sz="7200" dirty="0" smtClean="0">
                <a:solidFill>
                  <a:srgbClr val="000000"/>
                </a:solidFill>
                <a:latin typeface="Century Gothic" panose="020B0502020202020204" pitchFamily="34" charset="0"/>
              </a:rPr>
              <a:t>6,12</a:t>
            </a:r>
            <a:endParaRPr lang="es-ES" sz="7200" dirty="0">
              <a:solidFill>
                <a:srgbClr val="000000"/>
              </a:solidFill>
              <a:latin typeface="Century Gothic" panose="020B0502020202020204" pitchFamily="34" charset="0"/>
            </a:endParaRPr>
          </a:p>
        </p:txBody>
      </p:sp>
      <p:sp>
        <p:nvSpPr>
          <p:cNvPr id="13" name="CuadroTexto 18"/>
          <p:cNvSpPr txBox="1"/>
          <p:nvPr/>
        </p:nvSpPr>
        <p:spPr>
          <a:xfrm>
            <a:off x="4544018" y="1678792"/>
            <a:ext cx="3360602" cy="1477328"/>
          </a:xfrm>
          <a:prstGeom prst="rect">
            <a:avLst/>
          </a:prstGeom>
          <a:noFill/>
        </p:spPr>
        <p:txBody>
          <a:bodyPr wrap="square" rtlCol="0">
            <a:spAutoFit/>
          </a:bodyPr>
          <a:lstStyle/>
          <a:p>
            <a:r>
              <a:rPr lang="es-ES" sz="6600" dirty="0" smtClean="0">
                <a:latin typeface="Century Gothic" panose="020B0502020202020204" pitchFamily="34" charset="0"/>
              </a:rPr>
              <a:t>19,2%     </a:t>
            </a:r>
            <a:r>
              <a:rPr lang="es-ES" sz="1200" dirty="0" smtClean="0">
                <a:latin typeface="Century Gothic" panose="020B0502020202020204" pitchFamily="34" charset="0"/>
              </a:rPr>
              <a:t>  (Valoraciones  de 9+10)</a:t>
            </a:r>
          </a:p>
          <a:p>
            <a:endParaRPr lang="es-ES" sz="1200" dirty="0">
              <a:latin typeface="Century Gothic" panose="020B0502020202020204" pitchFamily="34" charset="0"/>
            </a:endParaRPr>
          </a:p>
        </p:txBody>
      </p:sp>
      <p:graphicFrame>
        <p:nvGraphicFramePr>
          <p:cNvPr id="14" name="Gráfico 3"/>
          <p:cNvGraphicFramePr/>
          <p:nvPr>
            <p:extLst>
              <p:ext uri="{D42A27DB-BD31-4B8C-83A1-F6EECF244321}">
                <p14:modId xmlns:p14="http://schemas.microsoft.com/office/powerpoint/2010/main" xmlns="" val="927579245"/>
              </p:ext>
            </p:extLst>
          </p:nvPr>
        </p:nvGraphicFramePr>
        <p:xfrm>
          <a:off x="1200638" y="4267200"/>
          <a:ext cx="6517684" cy="1991883"/>
        </p:xfrm>
        <a:graphic>
          <a:graphicData uri="http://schemas.openxmlformats.org/drawingml/2006/chart">
            <c:chart xmlns:c="http://schemas.openxmlformats.org/drawingml/2006/chart" xmlns:r="http://schemas.openxmlformats.org/officeDocument/2006/relationships" r:id="rId5"/>
          </a:graphicData>
        </a:graphic>
      </p:graphicFrame>
      <p:sp>
        <p:nvSpPr>
          <p:cNvPr id="15" name="12 Rectángulo"/>
          <p:cNvSpPr/>
          <p:nvPr/>
        </p:nvSpPr>
        <p:spPr>
          <a:xfrm>
            <a:off x="5364034" y="3533449"/>
            <a:ext cx="3456384" cy="738664"/>
          </a:xfrm>
          <a:prstGeom prst="rect">
            <a:avLst/>
          </a:prstGeom>
        </p:spPr>
        <p:txBody>
          <a:bodyPr wrap="square">
            <a:spAutoFit/>
          </a:bodyPr>
          <a:lstStyle/>
          <a:p>
            <a:pPr algn="ctr" eaLnBrk="1" fontAlgn="auto" hangingPunct="1">
              <a:spcBef>
                <a:spcPts val="0"/>
              </a:spcBef>
              <a:spcAft>
                <a:spcPts val="0"/>
              </a:spcAft>
              <a:defRPr/>
            </a:pPr>
            <a:r>
              <a:rPr lang="es-ES_tradnl" sz="1400" i="1" dirty="0" smtClean="0">
                <a:solidFill>
                  <a:srgbClr val="C00000"/>
                </a:solidFill>
                <a:latin typeface="Century Gothic" pitchFamily="34" charset="0"/>
              </a:rPr>
              <a:t>El agrado que despierta no es muy elevado (6,12)  </a:t>
            </a:r>
            <a:r>
              <a:rPr lang="es-ES_tradnl" sz="1400" b="1" i="1" dirty="0" smtClean="0">
                <a:solidFill>
                  <a:srgbClr val="C00000"/>
                </a:solidFill>
                <a:latin typeface="Century Gothic" pitchFamily="34" charset="0"/>
              </a:rPr>
              <a:t>La </a:t>
            </a:r>
            <a:r>
              <a:rPr lang="es-ES_tradnl" sz="1400" b="1" i="1" dirty="0">
                <a:solidFill>
                  <a:srgbClr val="C00000"/>
                </a:solidFill>
                <a:latin typeface="Century Gothic" pitchFamily="34" charset="0"/>
              </a:rPr>
              <a:t>campaña gusta más a medida que avanza la edad</a:t>
            </a:r>
            <a:r>
              <a:rPr lang="es-ES_tradnl" sz="1400" i="1" dirty="0">
                <a:solidFill>
                  <a:srgbClr val="C00000"/>
                </a:solidFill>
                <a:latin typeface="Century Gothic" pitchFamily="34" charset="0"/>
              </a:rPr>
              <a:t>. </a:t>
            </a:r>
            <a:endParaRPr lang="es-ES" sz="1400" i="1" dirty="0">
              <a:solidFill>
                <a:srgbClr val="C00000"/>
              </a:solidFill>
              <a:latin typeface="Century Gothic" pitchFamily="34" charset="0"/>
            </a:endParaRPr>
          </a:p>
        </p:txBody>
      </p:sp>
      <p:sp>
        <p:nvSpPr>
          <p:cNvPr id="16" name="Llamada rectangular redondeada 13"/>
          <p:cNvSpPr/>
          <p:nvPr/>
        </p:nvSpPr>
        <p:spPr>
          <a:xfrm>
            <a:off x="5300563" y="3481629"/>
            <a:ext cx="3601786" cy="958427"/>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24</a:t>
            </a:fld>
            <a:endParaRPr lang="es-ES" dirty="0"/>
          </a:p>
        </p:txBody>
      </p:sp>
      <p:sp>
        <p:nvSpPr>
          <p:cNvPr id="7" name="Text Box 7"/>
          <p:cNvSpPr txBox="1">
            <a:spLocks noChangeArrowheads="1"/>
          </p:cNvSpPr>
          <p:nvPr/>
        </p:nvSpPr>
        <p:spPr bwMode="auto">
          <a:xfrm>
            <a:off x="1731817" y="735944"/>
            <a:ext cx="6116783"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VALORACIÓN ELEMENTOS DEL ANUNCIO</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164405"/>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P.9.- ¿Cuál es su opinión sobre diferentes elementos del anuncio? Escala de 0 a 10 donde 10 significa que le ha gustado mucho y 0 que no le ha gustado nada en absoluto. </a:t>
            </a:r>
            <a:endParaRPr lang="es-ES" sz="1400" dirty="0">
              <a:solidFill>
                <a:schemeClr val="tx1">
                  <a:lumMod val="65000"/>
                  <a:lumOff val="35000"/>
                </a:schemeClr>
              </a:solidFill>
              <a:latin typeface="Century Gothic" pitchFamily="34" charset="0"/>
            </a:endParaRPr>
          </a:p>
        </p:txBody>
      </p:sp>
      <p:sp>
        <p:nvSpPr>
          <p:cNvPr id="9" name="10 CuadroTexto"/>
          <p:cNvSpPr txBox="1"/>
          <p:nvPr/>
        </p:nvSpPr>
        <p:spPr>
          <a:xfrm>
            <a:off x="6958941" y="6046605"/>
            <a:ext cx="1872209" cy="215444"/>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cs typeface="+mn-cs"/>
              </a:rPr>
              <a:t>Total muestra: </a:t>
            </a:r>
            <a:r>
              <a:rPr lang="es-ES" sz="800" b="1" dirty="0" smtClean="0">
                <a:solidFill>
                  <a:srgbClr val="3C3C3E"/>
                </a:solidFill>
                <a:latin typeface="Century Gothic" pitchFamily="34" charset="0"/>
              </a:rPr>
              <a:t>500 entrevistas. </a:t>
            </a:r>
            <a:endParaRPr lang="es-ES" sz="800" b="1" dirty="0">
              <a:solidFill>
                <a:srgbClr val="3C3C3E"/>
              </a:solidFill>
              <a:latin typeface="Century Gothic" pitchFamily="34" charset="0"/>
              <a:cs typeface="+mn-cs"/>
            </a:endParaRPr>
          </a:p>
        </p:txBody>
      </p:sp>
      <p:graphicFrame>
        <p:nvGraphicFramePr>
          <p:cNvPr id="10" name="Gráfico 11"/>
          <p:cNvGraphicFramePr/>
          <p:nvPr>
            <p:extLst>
              <p:ext uri="{D42A27DB-BD31-4B8C-83A1-F6EECF244321}">
                <p14:modId xmlns:p14="http://schemas.microsoft.com/office/powerpoint/2010/main" xmlns="" val="3755166775"/>
              </p:ext>
            </p:extLst>
          </p:nvPr>
        </p:nvGraphicFramePr>
        <p:xfrm>
          <a:off x="755576" y="2224814"/>
          <a:ext cx="7848872" cy="3816424"/>
        </p:xfrm>
        <a:graphic>
          <a:graphicData uri="http://schemas.openxmlformats.org/drawingml/2006/chart">
            <c:chart xmlns:c="http://schemas.openxmlformats.org/drawingml/2006/chart" xmlns:r="http://schemas.openxmlformats.org/officeDocument/2006/relationships" r:id="rId4"/>
          </a:graphicData>
        </a:graphic>
      </p:graphicFrame>
      <p:sp>
        <p:nvSpPr>
          <p:cNvPr id="11" name="12 Rectángulo"/>
          <p:cNvSpPr/>
          <p:nvPr/>
        </p:nvSpPr>
        <p:spPr>
          <a:xfrm>
            <a:off x="1501787" y="2524036"/>
            <a:ext cx="5796685" cy="523220"/>
          </a:xfrm>
          <a:prstGeom prst="rect">
            <a:avLst/>
          </a:prstGeom>
        </p:spPr>
        <p:txBody>
          <a:bodyPr wrap="square">
            <a:spAutoFit/>
          </a:bodyPr>
          <a:lstStyle/>
          <a:p>
            <a:pPr algn="just" eaLnBrk="1" fontAlgn="auto" hangingPunct="1">
              <a:spcBef>
                <a:spcPts val="0"/>
              </a:spcBef>
              <a:spcAft>
                <a:spcPts val="0"/>
              </a:spcAft>
              <a:defRPr/>
            </a:pPr>
            <a:r>
              <a:rPr lang="es-ES_tradnl" sz="1400" b="1" i="1" dirty="0" smtClean="0">
                <a:solidFill>
                  <a:srgbClr val="C00000"/>
                </a:solidFill>
                <a:latin typeface="Century Gothic" pitchFamily="34" charset="0"/>
              </a:rPr>
              <a:t>No se aprecian grandes diferencias </a:t>
            </a:r>
            <a:r>
              <a:rPr lang="es-ES_tradnl" sz="1400" i="1" dirty="0" smtClean="0">
                <a:solidFill>
                  <a:srgbClr val="C00000"/>
                </a:solidFill>
                <a:latin typeface="Century Gothic" pitchFamily="34" charset="0"/>
              </a:rPr>
              <a:t>entre las valoraciones de los diferentes elementos del anuncio. </a:t>
            </a:r>
            <a:endParaRPr lang="es-ES" sz="1400" i="1" dirty="0">
              <a:solidFill>
                <a:srgbClr val="C00000"/>
              </a:solidFill>
              <a:latin typeface="Century Gothic" pitchFamily="34" charset="0"/>
            </a:endParaRPr>
          </a:p>
        </p:txBody>
      </p:sp>
      <p:sp>
        <p:nvSpPr>
          <p:cNvPr id="12" name="Llamada rectangular redondeada 10"/>
          <p:cNvSpPr/>
          <p:nvPr/>
        </p:nvSpPr>
        <p:spPr>
          <a:xfrm>
            <a:off x="1351305" y="2359740"/>
            <a:ext cx="6120680" cy="821699"/>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a:xfrm>
            <a:off x="6622025" y="5795912"/>
            <a:ext cx="2133600" cy="365125"/>
          </a:xfrm>
        </p:spPr>
        <p:txBody>
          <a:bodyPr/>
          <a:lstStyle/>
          <a:p>
            <a:fld id="{132FADFE-3B8F-471C-ABF0-DBC7717ECBBC}" type="slidenum">
              <a:rPr lang="es-ES" smtClean="0"/>
              <a:pPr/>
              <a:t>25</a:t>
            </a:fld>
            <a:endParaRPr lang="es-ES" dirty="0"/>
          </a:p>
        </p:txBody>
      </p:sp>
      <p:sp>
        <p:nvSpPr>
          <p:cNvPr id="7" name="Text Box 7"/>
          <p:cNvSpPr txBox="1">
            <a:spLocks noChangeArrowheads="1"/>
          </p:cNvSpPr>
          <p:nvPr/>
        </p:nvSpPr>
        <p:spPr bwMode="auto">
          <a:xfrm>
            <a:off x="1731818" y="686783"/>
            <a:ext cx="5186948"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QUÉ TRANSMITE LA CAMPAÑA</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461092" y="1144741"/>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P.10.- ¿Qué mensaje le transmite a usted esta campaña?</a:t>
            </a:r>
            <a:endParaRPr lang="es-ES" sz="1400" dirty="0">
              <a:solidFill>
                <a:schemeClr val="tx1">
                  <a:lumMod val="65000"/>
                  <a:lumOff val="35000"/>
                </a:schemeClr>
              </a:solidFill>
              <a:latin typeface="Century Gothic" pitchFamily="34" charset="0"/>
            </a:endParaRPr>
          </a:p>
        </p:txBody>
      </p:sp>
      <p:sp>
        <p:nvSpPr>
          <p:cNvPr id="9" name="10 CuadroTexto"/>
          <p:cNvSpPr txBox="1"/>
          <p:nvPr/>
        </p:nvSpPr>
        <p:spPr>
          <a:xfrm>
            <a:off x="6831122" y="5908953"/>
            <a:ext cx="1872209" cy="215444"/>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cs typeface="+mn-cs"/>
              </a:rPr>
              <a:t>Total muestra: </a:t>
            </a:r>
            <a:r>
              <a:rPr lang="es-ES" sz="800" b="1" dirty="0" smtClean="0">
                <a:solidFill>
                  <a:srgbClr val="3C3C3E"/>
                </a:solidFill>
                <a:latin typeface="Century Gothic" pitchFamily="34" charset="0"/>
              </a:rPr>
              <a:t>500 entrevistas. </a:t>
            </a:r>
            <a:endParaRPr lang="es-ES" sz="800" b="1" dirty="0">
              <a:solidFill>
                <a:srgbClr val="3C3C3E"/>
              </a:solidFill>
              <a:latin typeface="Century Gothic" pitchFamily="34" charset="0"/>
              <a:cs typeface="+mn-cs"/>
            </a:endParaRPr>
          </a:p>
        </p:txBody>
      </p:sp>
      <p:graphicFrame>
        <p:nvGraphicFramePr>
          <p:cNvPr id="10" name="Gráfico 9"/>
          <p:cNvGraphicFramePr/>
          <p:nvPr>
            <p:extLst>
              <p:ext uri="{D42A27DB-BD31-4B8C-83A1-F6EECF244321}">
                <p14:modId xmlns:p14="http://schemas.microsoft.com/office/powerpoint/2010/main" xmlns="" val="3222279100"/>
              </p:ext>
            </p:extLst>
          </p:nvPr>
        </p:nvGraphicFramePr>
        <p:xfrm>
          <a:off x="611560" y="2143431"/>
          <a:ext cx="6330014" cy="4093879"/>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3"/>
          <p:cNvSpPr txBox="1"/>
          <p:nvPr/>
        </p:nvSpPr>
        <p:spPr>
          <a:xfrm>
            <a:off x="5257225" y="4133777"/>
            <a:ext cx="3744416" cy="1384972"/>
          </a:xfrm>
          <a:prstGeom prst="rect">
            <a:avLst/>
          </a:prstGeom>
          <a:noFill/>
        </p:spPr>
        <p:txBody>
          <a:bodyPr wrap="square" lIns="91420" tIns="45709" rIns="91420" bIns="45709" rtlCol="0">
            <a:spAutoFit/>
          </a:bodyPr>
          <a:lstStyle/>
          <a:p>
            <a:pPr algn="ctr">
              <a:defRPr/>
            </a:pPr>
            <a:r>
              <a:rPr lang="es-ES" sz="1400" i="1" dirty="0" smtClean="0">
                <a:solidFill>
                  <a:srgbClr val="C00000"/>
                </a:solidFill>
                <a:latin typeface="Century Gothic" pitchFamily="34" charset="0"/>
              </a:rPr>
              <a:t>Tras los </a:t>
            </a:r>
            <a:r>
              <a:rPr lang="es-ES" sz="1400" b="1" i="1" dirty="0" smtClean="0">
                <a:solidFill>
                  <a:srgbClr val="C00000"/>
                </a:solidFill>
                <a:latin typeface="Century Gothic" pitchFamily="34" charset="0"/>
              </a:rPr>
              <a:t>escándalos de corrupción </a:t>
            </a:r>
            <a:r>
              <a:rPr lang="es-ES" sz="1400" i="1" dirty="0" smtClean="0">
                <a:solidFill>
                  <a:srgbClr val="C00000"/>
                </a:solidFill>
                <a:latin typeface="Century Gothic" pitchFamily="34" charset="0"/>
              </a:rPr>
              <a:t>la gente está más sensibilizada y eso se aprecia en que en torno a un 10% </a:t>
            </a:r>
            <a:r>
              <a:rPr lang="es-ES" sz="1400" i="1" dirty="0">
                <a:solidFill>
                  <a:srgbClr val="C00000"/>
                </a:solidFill>
                <a:latin typeface="Century Gothic" pitchFamily="34" charset="0"/>
              </a:rPr>
              <a:t>de la población hace referencias negativas </a:t>
            </a:r>
            <a:r>
              <a:rPr lang="es-ES" sz="1400" i="1" dirty="0" smtClean="0">
                <a:solidFill>
                  <a:srgbClr val="C00000"/>
                </a:solidFill>
                <a:latin typeface="Century Gothic" pitchFamily="34" charset="0"/>
              </a:rPr>
              <a:t>al </a:t>
            </a:r>
            <a:r>
              <a:rPr lang="es-ES" sz="1400" i="1" dirty="0">
                <a:solidFill>
                  <a:srgbClr val="C00000"/>
                </a:solidFill>
                <a:latin typeface="Century Gothic" pitchFamily="34" charset="0"/>
              </a:rPr>
              <a:t>dinero para los </a:t>
            </a:r>
            <a:r>
              <a:rPr lang="es-ES" sz="1400" i="1" dirty="0" smtClean="0">
                <a:solidFill>
                  <a:srgbClr val="C00000"/>
                </a:solidFill>
                <a:latin typeface="Century Gothic" pitchFamily="34" charset="0"/>
              </a:rPr>
              <a:t>políticos (</a:t>
            </a:r>
            <a:r>
              <a:rPr lang="es-ES" sz="1200" i="1" dirty="0" smtClean="0">
                <a:solidFill>
                  <a:srgbClr val="C00000"/>
                </a:solidFill>
                <a:latin typeface="Century Gothic" pitchFamily="34" charset="0"/>
              </a:rPr>
              <a:t>“para que roben más/ paga el pueblo y ellos se lo llevan…”</a:t>
            </a:r>
            <a:r>
              <a:rPr lang="es-ES" sz="1400" i="1" dirty="0" smtClean="0">
                <a:solidFill>
                  <a:srgbClr val="C00000"/>
                </a:solidFill>
                <a:latin typeface="Century Gothic" pitchFamily="34" charset="0"/>
              </a:rPr>
              <a:t>) .</a:t>
            </a:r>
            <a:endParaRPr lang="es-ES" sz="1400" i="1" dirty="0">
              <a:solidFill>
                <a:srgbClr val="C00000"/>
              </a:solidFill>
              <a:latin typeface="Century Gothic" pitchFamily="34" charset="0"/>
            </a:endParaRPr>
          </a:p>
        </p:txBody>
      </p:sp>
      <p:sp>
        <p:nvSpPr>
          <p:cNvPr id="12" name="12 Rectángulo"/>
          <p:cNvSpPr/>
          <p:nvPr/>
        </p:nvSpPr>
        <p:spPr>
          <a:xfrm>
            <a:off x="3183803" y="1758933"/>
            <a:ext cx="2777318" cy="338554"/>
          </a:xfrm>
          <a:prstGeom prst="rect">
            <a:avLst/>
          </a:prstGeom>
          <a:solidFill>
            <a:srgbClr val="8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nchor="ctr">
            <a:spAutoFit/>
          </a:bodyPr>
          <a:lstStyle/>
          <a:p>
            <a:pPr algn="ctr"/>
            <a:r>
              <a:rPr lang="es-ES_tradnl" sz="1600" b="1" dirty="0">
                <a:solidFill>
                  <a:schemeClr val="bg1"/>
                </a:solidFill>
                <a:latin typeface="Century Gothic" pitchFamily="34" charset="0"/>
              </a:rPr>
              <a:t>MENSAJE : 76,6%</a:t>
            </a:r>
          </a:p>
        </p:txBody>
      </p:sp>
      <p:sp>
        <p:nvSpPr>
          <p:cNvPr id="13" name="Llamada rectangular redondeada 17"/>
          <p:cNvSpPr/>
          <p:nvPr/>
        </p:nvSpPr>
        <p:spPr>
          <a:xfrm>
            <a:off x="5276889" y="4071600"/>
            <a:ext cx="3640969" cy="1542619"/>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2" descr="http://cdns2.freepik.com/foto-gratis/_318-43988.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401403" y="2004714"/>
            <a:ext cx="1561948" cy="1561948"/>
          </a:xfrm>
          <a:prstGeom prst="rect">
            <a:avLst/>
          </a:prstGeom>
          <a:solidFill>
            <a:srgbClr val="FF6600"/>
          </a:solidFill>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26</a:t>
            </a:fld>
            <a:endParaRPr lang="es-ES" dirty="0"/>
          </a:p>
        </p:txBody>
      </p:sp>
      <p:sp>
        <p:nvSpPr>
          <p:cNvPr id="6" name="Text Box 7"/>
          <p:cNvSpPr txBox="1">
            <a:spLocks noChangeArrowheads="1"/>
          </p:cNvSpPr>
          <p:nvPr/>
        </p:nvSpPr>
        <p:spPr bwMode="auto">
          <a:xfrm>
            <a:off x="1461655" y="608124"/>
            <a:ext cx="5388286"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QUÉ GUSTA MÁS DE LA CAMPAÑA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7" name="12 Rectángulo"/>
          <p:cNvSpPr/>
          <p:nvPr/>
        </p:nvSpPr>
        <p:spPr>
          <a:xfrm>
            <a:off x="234950" y="1016921"/>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P.11.- Tras haber visto la campaña, ¿Qué cosas, aspectos o imágenes le han gustado o le han interesado más del anuncio?</a:t>
            </a:r>
            <a:endParaRPr lang="es-ES" sz="1400" dirty="0">
              <a:solidFill>
                <a:schemeClr val="tx1">
                  <a:lumMod val="65000"/>
                  <a:lumOff val="35000"/>
                </a:schemeClr>
              </a:solidFill>
              <a:latin typeface="Century Gothic" pitchFamily="34" charset="0"/>
            </a:endParaRPr>
          </a:p>
        </p:txBody>
      </p:sp>
      <p:sp>
        <p:nvSpPr>
          <p:cNvPr id="8" name="Oval 15"/>
          <p:cNvSpPr>
            <a:spLocks noChangeArrowheads="1"/>
          </p:cNvSpPr>
          <p:nvPr/>
        </p:nvSpPr>
        <p:spPr bwMode="auto">
          <a:xfrm>
            <a:off x="755576" y="2118236"/>
            <a:ext cx="1994694" cy="1993727"/>
          </a:xfrm>
          <a:prstGeom prst="ellipse">
            <a:avLst/>
          </a:prstGeom>
          <a:solidFill>
            <a:srgbClr val="FF6600"/>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ESTILO CREATIVO :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40,8</a:t>
            </a:r>
            <a:r>
              <a:rPr lang="es-ES_tradnl" sz="3200" b="1" dirty="0">
                <a:solidFill>
                  <a:schemeClr val="bg1"/>
                </a:solidFill>
                <a:latin typeface="Century Gothic" pitchFamily="34" charset="0"/>
              </a:rPr>
              <a:t>%</a:t>
            </a:r>
          </a:p>
        </p:txBody>
      </p:sp>
      <p:sp>
        <p:nvSpPr>
          <p:cNvPr id="9" name="Oval 19"/>
          <p:cNvSpPr>
            <a:spLocks noChangeArrowheads="1"/>
          </p:cNvSpPr>
          <p:nvPr/>
        </p:nvSpPr>
        <p:spPr bwMode="auto">
          <a:xfrm>
            <a:off x="2483768" y="2400941"/>
            <a:ext cx="1836738" cy="1827212"/>
          </a:xfrm>
          <a:prstGeom prst="ellipse">
            <a:avLst/>
          </a:prstGeom>
          <a:solidFill>
            <a:srgbClr val="FFCC66"/>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PERSONAJES: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26,8</a:t>
            </a:r>
            <a:r>
              <a:rPr lang="es-ES_tradnl" sz="3200" b="1" dirty="0">
                <a:solidFill>
                  <a:schemeClr val="bg1"/>
                </a:solidFill>
                <a:latin typeface="Century Gothic" pitchFamily="34" charset="0"/>
              </a:rPr>
              <a:t>%</a:t>
            </a:r>
            <a:endParaRPr lang="es-ES" sz="3200" b="1" dirty="0">
              <a:solidFill>
                <a:schemeClr val="bg1"/>
              </a:solidFill>
              <a:latin typeface="Century Gothic" pitchFamily="34" charset="0"/>
            </a:endParaRPr>
          </a:p>
        </p:txBody>
      </p:sp>
      <p:sp>
        <p:nvSpPr>
          <p:cNvPr id="10" name="Oval 16"/>
          <p:cNvSpPr>
            <a:spLocks noChangeArrowheads="1"/>
          </p:cNvSpPr>
          <p:nvPr/>
        </p:nvSpPr>
        <p:spPr bwMode="auto">
          <a:xfrm>
            <a:off x="4067944" y="2741157"/>
            <a:ext cx="1792313" cy="1751405"/>
          </a:xfrm>
          <a:prstGeom prst="ellipse">
            <a:avLst/>
          </a:prstGeom>
          <a:solidFill>
            <a:srgbClr val="3366FF"/>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MENSAJE: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23,6</a:t>
            </a:r>
            <a:r>
              <a:rPr lang="es-ES_tradnl" sz="3200" b="1" dirty="0">
                <a:solidFill>
                  <a:schemeClr val="bg1"/>
                </a:solidFill>
                <a:latin typeface="Century Gothic" pitchFamily="34" charset="0"/>
              </a:rPr>
              <a:t>%</a:t>
            </a:r>
          </a:p>
        </p:txBody>
      </p:sp>
      <p:sp>
        <p:nvSpPr>
          <p:cNvPr id="11" name="Oval 17"/>
          <p:cNvSpPr>
            <a:spLocks noChangeArrowheads="1"/>
          </p:cNvSpPr>
          <p:nvPr/>
        </p:nvSpPr>
        <p:spPr bwMode="auto">
          <a:xfrm>
            <a:off x="5609620" y="3314547"/>
            <a:ext cx="1493276" cy="1357524"/>
          </a:xfrm>
          <a:prstGeom prst="ellipse">
            <a:avLst/>
          </a:prstGeom>
          <a:solidFill>
            <a:srgbClr val="FF9900"/>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ESCENA: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15,0</a:t>
            </a:r>
            <a:r>
              <a:rPr lang="es-ES_tradnl" sz="3200" b="1" dirty="0">
                <a:solidFill>
                  <a:schemeClr val="bg1"/>
                </a:solidFill>
                <a:latin typeface="Century Gothic" pitchFamily="34" charset="0"/>
              </a:rPr>
              <a:t>%</a:t>
            </a:r>
            <a:endParaRPr lang="es-ES" sz="3200" b="1" dirty="0">
              <a:solidFill>
                <a:schemeClr val="bg1"/>
              </a:solidFill>
              <a:latin typeface="Century Gothic" pitchFamily="34" charset="0"/>
            </a:endParaRPr>
          </a:p>
        </p:txBody>
      </p:sp>
      <p:sp>
        <p:nvSpPr>
          <p:cNvPr id="12" name="Oval 17"/>
          <p:cNvSpPr>
            <a:spLocks noChangeArrowheads="1"/>
          </p:cNvSpPr>
          <p:nvPr/>
        </p:nvSpPr>
        <p:spPr bwMode="auto">
          <a:xfrm>
            <a:off x="6948264" y="3667192"/>
            <a:ext cx="1234113" cy="1121921"/>
          </a:xfrm>
          <a:prstGeom prst="ellipse">
            <a:avLst/>
          </a:prstGeom>
          <a:solidFill>
            <a:schemeClr val="accent6">
              <a:lumMod val="40000"/>
              <a:lumOff val="60000"/>
            </a:schemeClr>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AUDIO: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10,4%</a:t>
            </a:r>
            <a:endParaRPr lang="es-ES" sz="3200" b="1" dirty="0">
              <a:solidFill>
                <a:schemeClr val="bg1"/>
              </a:solidFill>
              <a:latin typeface="Century Gothic" pitchFamily="34" charset="0"/>
            </a:endParaRPr>
          </a:p>
        </p:txBody>
      </p:sp>
      <p:sp>
        <p:nvSpPr>
          <p:cNvPr id="13" name="Rectángulo 8"/>
          <p:cNvSpPr/>
          <p:nvPr/>
        </p:nvSpPr>
        <p:spPr>
          <a:xfrm>
            <a:off x="964660" y="1458754"/>
            <a:ext cx="7175362"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s-E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Gothic" panose="020B0502020202020204" pitchFamily="34" charset="0"/>
              </a:rPr>
              <a:t>ELEMENTOS DEL ANUNCIO</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1000"/>
                                        <p:tgtEl>
                                          <p:spTgt spid="9"/>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1000"/>
                                        <p:tgtEl>
                                          <p:spTgt spid="10"/>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1000"/>
                                        <p:tgtEl>
                                          <p:spTgt spid="11"/>
                                        </p:tgtEl>
                                      </p:cBhvr>
                                    </p:animEffect>
                                  </p:childTnLst>
                                </p:cTn>
                              </p:par>
                            </p:childTnLst>
                          </p:cTn>
                        </p:par>
                        <p:par>
                          <p:cTn id="20" fill="hold">
                            <p:stCondLst>
                              <p:cond delay="4000"/>
                            </p:stCondLst>
                            <p:childTnLst>
                              <p:par>
                                <p:cTn id="21" presetID="2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dirty="0"/>
          </a:p>
        </p:txBody>
      </p:sp>
      <p:sp>
        <p:nvSpPr>
          <p:cNvPr id="7" name="Text Box 7"/>
          <p:cNvSpPr txBox="1">
            <a:spLocks noChangeArrowheads="1"/>
          </p:cNvSpPr>
          <p:nvPr/>
        </p:nvSpPr>
        <p:spPr bwMode="auto">
          <a:xfrm>
            <a:off x="1260000" y="588459"/>
            <a:ext cx="5639102"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QUÉ GUSTA MÁS DE LA CAMPAÑA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987425"/>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P.11.- Tras haber visto la campaña, ¿Qué cosas, aspectos o imágenes le han gustado o le han interesado más del anuncio?</a:t>
            </a:r>
            <a:endParaRPr lang="es-ES" sz="1400" dirty="0">
              <a:solidFill>
                <a:schemeClr val="tx1">
                  <a:lumMod val="65000"/>
                  <a:lumOff val="35000"/>
                </a:schemeClr>
              </a:solidFill>
              <a:latin typeface="Century Gothic" pitchFamily="34" charset="0"/>
            </a:endParaRPr>
          </a:p>
        </p:txBody>
      </p:sp>
      <p:graphicFrame>
        <p:nvGraphicFramePr>
          <p:cNvPr id="10" name="Gráfico 9"/>
          <p:cNvGraphicFramePr/>
          <p:nvPr>
            <p:extLst>
              <p:ext uri="{D42A27DB-BD31-4B8C-83A1-F6EECF244321}">
                <p14:modId xmlns:p14="http://schemas.microsoft.com/office/powerpoint/2010/main" xmlns="" val="3103017387"/>
              </p:ext>
            </p:extLst>
          </p:nvPr>
        </p:nvGraphicFramePr>
        <p:xfrm>
          <a:off x="474823" y="2762863"/>
          <a:ext cx="4755939" cy="38826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2"/>
          <p:cNvGraphicFramePr/>
          <p:nvPr>
            <p:extLst>
              <p:ext uri="{D42A27DB-BD31-4B8C-83A1-F6EECF244321}">
                <p14:modId xmlns:p14="http://schemas.microsoft.com/office/powerpoint/2010/main" xmlns="" val="3725452228"/>
              </p:ext>
            </p:extLst>
          </p:nvPr>
        </p:nvGraphicFramePr>
        <p:xfrm>
          <a:off x="4886631" y="2467897"/>
          <a:ext cx="4967981" cy="4252452"/>
        </p:xfrm>
        <a:graphic>
          <a:graphicData uri="http://schemas.openxmlformats.org/drawingml/2006/chart">
            <c:chart xmlns:c="http://schemas.openxmlformats.org/drawingml/2006/chart" xmlns:r="http://schemas.openxmlformats.org/officeDocument/2006/relationships" r:id="rId5"/>
          </a:graphicData>
        </a:graphic>
      </p:graphicFrame>
      <p:sp>
        <p:nvSpPr>
          <p:cNvPr id="12" name="Oval 15"/>
          <p:cNvSpPr>
            <a:spLocks noChangeArrowheads="1"/>
          </p:cNvSpPr>
          <p:nvPr/>
        </p:nvSpPr>
        <p:spPr bwMode="auto">
          <a:xfrm>
            <a:off x="1259632" y="1533832"/>
            <a:ext cx="1916187" cy="954020"/>
          </a:xfrm>
          <a:prstGeom prst="ellipse">
            <a:avLst/>
          </a:prstGeom>
          <a:solidFill>
            <a:srgbClr val="FF6600"/>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ESTILO CREATIVO :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40,8</a:t>
            </a:r>
            <a:r>
              <a:rPr lang="es-ES_tradnl" sz="3200" b="1" dirty="0">
                <a:solidFill>
                  <a:schemeClr val="bg1"/>
                </a:solidFill>
                <a:latin typeface="Century Gothic" pitchFamily="34" charset="0"/>
              </a:rPr>
              <a:t>%</a:t>
            </a:r>
          </a:p>
        </p:txBody>
      </p:sp>
      <p:sp>
        <p:nvSpPr>
          <p:cNvPr id="13" name="Oval 19"/>
          <p:cNvSpPr>
            <a:spLocks noChangeArrowheads="1"/>
          </p:cNvSpPr>
          <p:nvPr/>
        </p:nvSpPr>
        <p:spPr bwMode="auto">
          <a:xfrm>
            <a:off x="6263148" y="1543665"/>
            <a:ext cx="1803734" cy="842978"/>
          </a:xfrm>
          <a:prstGeom prst="ellipse">
            <a:avLst/>
          </a:prstGeom>
          <a:solidFill>
            <a:srgbClr val="FFCC66"/>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PERSONAJES: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26,8</a:t>
            </a:r>
            <a:r>
              <a:rPr lang="es-ES_tradnl" sz="3200" b="1" dirty="0">
                <a:solidFill>
                  <a:schemeClr val="bg1"/>
                </a:solidFill>
                <a:latin typeface="Century Gothic" pitchFamily="34" charset="0"/>
              </a:rPr>
              <a:t>%</a:t>
            </a:r>
            <a:endParaRPr lang="es-ES" sz="3200" b="1" dirty="0">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edg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7" name="Text Box 7"/>
          <p:cNvSpPr txBox="1">
            <a:spLocks noChangeArrowheads="1"/>
          </p:cNvSpPr>
          <p:nvPr/>
        </p:nvSpPr>
        <p:spPr bwMode="auto">
          <a:xfrm>
            <a:off x="1572491" y="608124"/>
            <a:ext cx="5943600"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QUÉ GUSTA MÁS DE LA CAMPAÑA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313606" y="1016922"/>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P.11.- Tras haber visto la campaña, ¿Qué cosas, aspectos o imágenes le han gustado o le han interesado más del anuncio?</a:t>
            </a:r>
            <a:endParaRPr lang="es-ES" sz="1400" dirty="0">
              <a:solidFill>
                <a:schemeClr val="tx1">
                  <a:lumMod val="65000"/>
                  <a:lumOff val="35000"/>
                </a:schemeClr>
              </a:solidFill>
              <a:latin typeface="Century Gothic" pitchFamily="34" charset="0"/>
            </a:endParaRPr>
          </a:p>
        </p:txBody>
      </p:sp>
      <p:graphicFrame>
        <p:nvGraphicFramePr>
          <p:cNvPr id="10" name="Gráfico 9"/>
          <p:cNvGraphicFramePr/>
          <p:nvPr>
            <p:extLst>
              <p:ext uri="{D42A27DB-BD31-4B8C-83A1-F6EECF244321}">
                <p14:modId xmlns:p14="http://schemas.microsoft.com/office/powerpoint/2010/main" xmlns="" val="3229457849"/>
              </p:ext>
            </p:extLst>
          </p:nvPr>
        </p:nvGraphicFramePr>
        <p:xfrm>
          <a:off x="0" y="2739383"/>
          <a:ext cx="4588562" cy="41186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2"/>
          <p:cNvGraphicFramePr/>
          <p:nvPr>
            <p:extLst>
              <p:ext uri="{D42A27DB-BD31-4B8C-83A1-F6EECF244321}">
                <p14:modId xmlns:p14="http://schemas.microsoft.com/office/powerpoint/2010/main" xmlns="" val="571359275"/>
              </p:ext>
            </p:extLst>
          </p:nvPr>
        </p:nvGraphicFramePr>
        <p:xfrm>
          <a:off x="2657885" y="2398869"/>
          <a:ext cx="4104456" cy="41985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áfico 13"/>
          <p:cNvGraphicFramePr/>
          <p:nvPr>
            <p:extLst>
              <p:ext uri="{D42A27DB-BD31-4B8C-83A1-F6EECF244321}">
                <p14:modId xmlns:p14="http://schemas.microsoft.com/office/powerpoint/2010/main" xmlns="" val="341278064"/>
              </p:ext>
            </p:extLst>
          </p:nvPr>
        </p:nvGraphicFramePr>
        <p:xfrm>
          <a:off x="4748980" y="2118850"/>
          <a:ext cx="4863579" cy="4334927"/>
        </p:xfrm>
        <a:graphic>
          <a:graphicData uri="http://schemas.openxmlformats.org/drawingml/2006/chart">
            <c:chart xmlns:c="http://schemas.openxmlformats.org/drawingml/2006/chart" xmlns:r="http://schemas.openxmlformats.org/officeDocument/2006/relationships" r:id="rId6"/>
          </a:graphicData>
        </a:graphic>
      </p:graphicFrame>
      <p:sp>
        <p:nvSpPr>
          <p:cNvPr id="13" name="Oval 16"/>
          <p:cNvSpPr>
            <a:spLocks noChangeArrowheads="1"/>
          </p:cNvSpPr>
          <p:nvPr/>
        </p:nvSpPr>
        <p:spPr bwMode="auto">
          <a:xfrm>
            <a:off x="683568" y="1570756"/>
            <a:ext cx="1792313" cy="759851"/>
          </a:xfrm>
          <a:prstGeom prst="ellipse">
            <a:avLst/>
          </a:prstGeom>
          <a:solidFill>
            <a:srgbClr val="3366FF"/>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MENSAJE: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23,6</a:t>
            </a:r>
            <a:r>
              <a:rPr lang="es-ES_tradnl" sz="3200" b="1" dirty="0">
                <a:solidFill>
                  <a:schemeClr val="bg1"/>
                </a:solidFill>
                <a:latin typeface="Century Gothic" pitchFamily="34" charset="0"/>
              </a:rPr>
              <a:t>%</a:t>
            </a:r>
          </a:p>
        </p:txBody>
      </p:sp>
      <p:sp>
        <p:nvSpPr>
          <p:cNvPr id="14" name="Oval 17"/>
          <p:cNvSpPr>
            <a:spLocks noChangeArrowheads="1"/>
          </p:cNvSpPr>
          <p:nvPr/>
        </p:nvSpPr>
        <p:spPr bwMode="auto">
          <a:xfrm>
            <a:off x="3963475" y="1533414"/>
            <a:ext cx="1493276" cy="834533"/>
          </a:xfrm>
          <a:prstGeom prst="ellipse">
            <a:avLst/>
          </a:prstGeom>
          <a:solidFill>
            <a:srgbClr val="FF9900"/>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ESCENA: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15,0</a:t>
            </a:r>
            <a:r>
              <a:rPr lang="es-ES_tradnl" sz="3200" b="1" dirty="0">
                <a:solidFill>
                  <a:schemeClr val="bg1"/>
                </a:solidFill>
                <a:latin typeface="Century Gothic" pitchFamily="34" charset="0"/>
              </a:rPr>
              <a:t>%</a:t>
            </a:r>
            <a:endParaRPr lang="es-ES" sz="3200" b="1" dirty="0">
              <a:solidFill>
                <a:schemeClr val="bg1"/>
              </a:solidFill>
              <a:latin typeface="Century Gothic" pitchFamily="34" charset="0"/>
            </a:endParaRPr>
          </a:p>
        </p:txBody>
      </p:sp>
      <p:sp>
        <p:nvSpPr>
          <p:cNvPr id="15" name="Oval 17"/>
          <p:cNvSpPr>
            <a:spLocks noChangeArrowheads="1"/>
          </p:cNvSpPr>
          <p:nvPr/>
        </p:nvSpPr>
        <p:spPr bwMode="auto">
          <a:xfrm>
            <a:off x="6680597" y="1533414"/>
            <a:ext cx="1491803" cy="834533"/>
          </a:xfrm>
          <a:prstGeom prst="ellipse">
            <a:avLst/>
          </a:prstGeom>
          <a:solidFill>
            <a:schemeClr val="accent6">
              <a:lumMod val="40000"/>
              <a:lumOff val="60000"/>
            </a:schemeClr>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AUDIO: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10,4%</a:t>
            </a:r>
            <a:endParaRPr lang="es-ES" sz="3200" b="1" dirty="0">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edge">
                                      <p:cBhvr>
                                        <p:cTn id="11" dur="1000"/>
                                        <p:tgtEl>
                                          <p:spTgt spid="14"/>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edg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484238" y="1852190"/>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29</a:t>
            </a:fld>
            <a:endParaRPr lang="es-ES" dirty="0"/>
          </a:p>
        </p:txBody>
      </p:sp>
      <p:pic>
        <p:nvPicPr>
          <p:cNvPr id="6" name="Picture 2" descr="http://cdns2.freepik.com/foto-gratis/_318-43988.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401403" y="2018324"/>
            <a:ext cx="1548337" cy="1548337"/>
          </a:xfrm>
          <a:prstGeom prst="rect">
            <a:avLst/>
          </a:prstGeom>
          <a:solidFill>
            <a:srgbClr val="FF6600"/>
          </a:solidFill>
          <a:extLst/>
        </p:spPr>
      </p:pic>
      <p:sp>
        <p:nvSpPr>
          <p:cNvPr id="7" name="Oval 15"/>
          <p:cNvSpPr>
            <a:spLocks noChangeArrowheads="1"/>
          </p:cNvSpPr>
          <p:nvPr/>
        </p:nvSpPr>
        <p:spPr bwMode="auto">
          <a:xfrm>
            <a:off x="755576" y="2889015"/>
            <a:ext cx="1977312" cy="1222948"/>
          </a:xfrm>
          <a:prstGeom prst="ellipse">
            <a:avLst/>
          </a:prstGeom>
          <a:solidFill>
            <a:srgbClr val="FF6600"/>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ESTILO CREATIVO :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37,6</a:t>
            </a:r>
            <a:r>
              <a:rPr lang="es-ES_tradnl" sz="3200" b="1" dirty="0">
                <a:solidFill>
                  <a:schemeClr val="bg1"/>
                </a:solidFill>
                <a:latin typeface="Century Gothic" pitchFamily="34" charset="0"/>
              </a:rPr>
              <a:t>%</a:t>
            </a:r>
          </a:p>
        </p:txBody>
      </p:sp>
      <p:sp>
        <p:nvSpPr>
          <p:cNvPr id="8" name="Oval 16"/>
          <p:cNvSpPr>
            <a:spLocks noChangeArrowheads="1"/>
          </p:cNvSpPr>
          <p:nvPr/>
        </p:nvSpPr>
        <p:spPr bwMode="auto">
          <a:xfrm>
            <a:off x="2572508" y="3290796"/>
            <a:ext cx="1776695" cy="1074308"/>
          </a:xfrm>
          <a:prstGeom prst="ellipse">
            <a:avLst/>
          </a:prstGeom>
          <a:solidFill>
            <a:srgbClr val="3366FF"/>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MENSAJE</a:t>
            </a:r>
            <a:r>
              <a:rPr lang="es-ES_tradnl" sz="1200" b="1" dirty="0" smtClean="0">
                <a:solidFill>
                  <a:schemeClr val="bg1"/>
                </a:solidFill>
                <a:latin typeface="Century Gothic" pitchFamily="34" charset="0"/>
              </a:rPr>
              <a:t>:</a:t>
            </a:r>
          </a:p>
          <a:p>
            <a:pPr algn="ctr"/>
            <a:r>
              <a:rPr lang="es-ES_tradnl" sz="1200" b="1" dirty="0" smtClean="0">
                <a:solidFill>
                  <a:schemeClr val="bg1"/>
                </a:solidFill>
                <a:latin typeface="Century Gothic" pitchFamily="34" charset="0"/>
              </a:rPr>
              <a:t> </a:t>
            </a:r>
            <a:r>
              <a:rPr lang="es-ES_tradnl" sz="3200" b="1" dirty="0">
                <a:solidFill>
                  <a:schemeClr val="bg1"/>
                </a:solidFill>
                <a:latin typeface="Century Gothic" pitchFamily="34" charset="0"/>
              </a:rPr>
              <a:t>23,8%</a:t>
            </a:r>
            <a:endParaRPr lang="es-ES" sz="3200" b="1" dirty="0">
              <a:solidFill>
                <a:schemeClr val="bg1"/>
              </a:solidFill>
              <a:latin typeface="Century Gothic" pitchFamily="34" charset="0"/>
            </a:endParaRPr>
          </a:p>
        </p:txBody>
      </p:sp>
      <p:sp>
        <p:nvSpPr>
          <p:cNvPr id="9" name="Rectángulo 8"/>
          <p:cNvSpPr/>
          <p:nvPr/>
        </p:nvSpPr>
        <p:spPr>
          <a:xfrm>
            <a:off x="836840" y="1913540"/>
            <a:ext cx="7112835"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s-E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Gothic" panose="020B0502020202020204" pitchFamily="34" charset="0"/>
              </a:rPr>
              <a:t>ELEMENTOS DEL ANUNCIO</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Gothic" panose="020B0502020202020204" pitchFamily="34" charset="0"/>
            </a:endParaRPr>
          </a:p>
        </p:txBody>
      </p:sp>
      <p:sp>
        <p:nvSpPr>
          <p:cNvPr id="10" name="Text Box 7"/>
          <p:cNvSpPr txBox="1">
            <a:spLocks noChangeArrowheads="1"/>
          </p:cNvSpPr>
          <p:nvPr/>
        </p:nvSpPr>
        <p:spPr bwMode="auto">
          <a:xfrm>
            <a:off x="1392382" y="629290"/>
            <a:ext cx="6047509"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QUÉ GUSTA MENOS DE LA CAMPAÑA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11" name="12 Rectángulo"/>
          <p:cNvSpPr/>
          <p:nvPr/>
        </p:nvSpPr>
        <p:spPr>
          <a:xfrm>
            <a:off x="312584" y="1061884"/>
            <a:ext cx="8831416" cy="523220"/>
          </a:xfrm>
          <a:prstGeom prst="rect">
            <a:avLst/>
          </a:prstGeom>
        </p:spPr>
        <p:txBody>
          <a:bodyPr wrap="square">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P.12.- Y ¿Qué cosas </a:t>
            </a:r>
            <a:r>
              <a:rPr lang="es-ES_tradnl" sz="1400" dirty="0">
                <a:solidFill>
                  <a:schemeClr val="tx1">
                    <a:lumMod val="65000"/>
                    <a:lumOff val="35000"/>
                  </a:schemeClr>
                </a:solidFill>
                <a:latin typeface="Century Gothic" pitchFamily="34" charset="0"/>
              </a:rPr>
              <a:t>a</a:t>
            </a:r>
            <a:r>
              <a:rPr lang="es-ES_tradnl" sz="1400" dirty="0" smtClean="0">
                <a:solidFill>
                  <a:schemeClr val="tx1">
                    <a:lumMod val="65000"/>
                    <a:lumOff val="35000"/>
                  </a:schemeClr>
                </a:solidFill>
                <a:latin typeface="Century Gothic" pitchFamily="34" charset="0"/>
              </a:rPr>
              <a:t>spectos o imágenes no le han gustado o le han molestado más de este anuncio? ¿Qué otras cosas, aspectos o imágenes no le gustaron?</a:t>
            </a:r>
            <a:endParaRPr lang="es-ES" sz="1400" dirty="0">
              <a:solidFill>
                <a:schemeClr val="tx1">
                  <a:lumMod val="65000"/>
                  <a:lumOff val="35000"/>
                </a:schemeClr>
              </a:solidFill>
              <a:latin typeface="Century Gothic" pitchFamily="34" charset="0"/>
            </a:endParaRPr>
          </a:p>
        </p:txBody>
      </p:sp>
      <p:sp>
        <p:nvSpPr>
          <p:cNvPr id="12" name="Oval 19"/>
          <p:cNvSpPr>
            <a:spLocks noChangeArrowheads="1"/>
          </p:cNvSpPr>
          <p:nvPr/>
        </p:nvSpPr>
        <p:spPr bwMode="auto">
          <a:xfrm>
            <a:off x="4139952" y="3654840"/>
            <a:ext cx="1504737" cy="926288"/>
          </a:xfrm>
          <a:prstGeom prst="ellipse">
            <a:avLst/>
          </a:prstGeom>
          <a:solidFill>
            <a:srgbClr val="FFCC66"/>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PERSONAJES: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5,4%</a:t>
            </a:r>
            <a:endParaRPr lang="es-ES" sz="3200" b="1" dirty="0">
              <a:solidFill>
                <a:schemeClr val="bg1"/>
              </a:solidFill>
              <a:latin typeface="Century Gothic" pitchFamily="34" charset="0"/>
            </a:endParaRPr>
          </a:p>
        </p:txBody>
      </p:sp>
      <p:sp>
        <p:nvSpPr>
          <p:cNvPr id="13" name="Oval 17"/>
          <p:cNvSpPr>
            <a:spLocks noChangeArrowheads="1"/>
          </p:cNvSpPr>
          <p:nvPr/>
        </p:nvSpPr>
        <p:spPr bwMode="auto">
          <a:xfrm>
            <a:off x="5609620" y="3839369"/>
            <a:ext cx="1480264" cy="832702"/>
          </a:xfrm>
          <a:prstGeom prst="ellipse">
            <a:avLst/>
          </a:prstGeom>
          <a:solidFill>
            <a:srgbClr val="FF9900"/>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ESCENA: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4,2%</a:t>
            </a:r>
            <a:endParaRPr lang="es-ES" sz="3200" b="1" dirty="0">
              <a:solidFill>
                <a:schemeClr val="bg1"/>
              </a:solidFill>
              <a:latin typeface="Century Gothic" pitchFamily="34" charset="0"/>
            </a:endParaRPr>
          </a:p>
        </p:txBody>
      </p:sp>
      <p:sp>
        <p:nvSpPr>
          <p:cNvPr id="14" name="Oval 17"/>
          <p:cNvSpPr>
            <a:spLocks noChangeArrowheads="1"/>
          </p:cNvSpPr>
          <p:nvPr/>
        </p:nvSpPr>
        <p:spPr bwMode="auto">
          <a:xfrm>
            <a:off x="6948264" y="4123789"/>
            <a:ext cx="1223359" cy="688184"/>
          </a:xfrm>
          <a:prstGeom prst="ellipse">
            <a:avLst/>
          </a:prstGeom>
          <a:solidFill>
            <a:schemeClr val="accent6">
              <a:lumMod val="40000"/>
              <a:lumOff val="60000"/>
            </a:schemeClr>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AUDIO: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3,8%</a:t>
            </a:r>
            <a:endParaRPr lang="es-ES" sz="3200" b="1" dirty="0">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edge">
                                      <p:cBhvr>
                                        <p:cTn id="11" dur="1000"/>
                                        <p:tgtEl>
                                          <p:spTgt spid="12"/>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1000"/>
                                        <p:tgtEl>
                                          <p:spTgt spid="8"/>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edge">
                                      <p:cBhvr>
                                        <p:cTn id="19" dur="1000"/>
                                        <p:tgtEl>
                                          <p:spTgt spid="13"/>
                                        </p:tgtEl>
                                      </p:cBhvr>
                                    </p:animEffect>
                                  </p:childTnLst>
                                </p:cTn>
                              </p:par>
                            </p:childTnLst>
                          </p:cTn>
                        </p:par>
                        <p:par>
                          <p:cTn id="20" fill="hold">
                            <p:stCondLst>
                              <p:cond delay="4000"/>
                            </p:stCondLst>
                            <p:childTnLst>
                              <p:par>
                                <p:cTn id="21" presetID="2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edg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v00840yc\Escritorio\presentacion copi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a:spLocks noChangeArrowheads="1"/>
          </p:cNvSpPr>
          <p:nvPr/>
        </p:nvSpPr>
        <p:spPr bwMode="auto">
          <a:xfrm>
            <a:off x="714348" y="1428736"/>
            <a:ext cx="7696200" cy="1815882"/>
          </a:xfrm>
          <a:prstGeom prst="rect">
            <a:avLst/>
          </a:prstGeom>
          <a:noFill/>
          <a:ln w="9525">
            <a:noFill/>
            <a:miter lim="800000"/>
            <a:headEnd/>
            <a:tailEnd/>
          </a:ln>
        </p:spPr>
        <p:txBody>
          <a:bodyPr wrap="square">
            <a:spAutoFit/>
          </a:bodyPr>
          <a:lstStyle/>
          <a:p>
            <a:pPr marL="914400" lvl="1" indent="-457200" algn="just">
              <a:spcBef>
                <a:spcPct val="50000"/>
              </a:spcBef>
            </a:pPr>
            <a:endParaRPr lang="en-GB" sz="1600" dirty="0">
              <a:latin typeface="Arial" charset="0"/>
            </a:endParaRPr>
          </a:p>
          <a:p>
            <a:pPr marL="914400" lvl="1" indent="-457200" algn="just">
              <a:spcBef>
                <a:spcPct val="50000"/>
              </a:spcBef>
              <a:buFont typeface="+mj-lt"/>
              <a:buAutoNum type="romanUcPeriod" startAt="2"/>
            </a:pPr>
            <a:endParaRPr lang="en-GB" sz="1600" dirty="0" smtClean="0">
              <a:latin typeface="Arial" charset="0"/>
            </a:endParaRPr>
          </a:p>
          <a:p>
            <a:pPr marL="1828800" lvl="3" indent="-457200" algn="just">
              <a:spcBef>
                <a:spcPct val="50000"/>
              </a:spcBef>
              <a:buFont typeface="+mj-lt"/>
              <a:buAutoNum type="alphaUcPeriod"/>
            </a:pPr>
            <a:endParaRPr lang="en-GB" sz="1600" dirty="0" smtClean="0">
              <a:latin typeface="Arial" charset="0"/>
            </a:endParaRPr>
          </a:p>
          <a:p>
            <a:pPr marL="1828800" lvl="3" indent="-457200" algn="just">
              <a:spcBef>
                <a:spcPct val="50000"/>
              </a:spcBef>
            </a:pPr>
            <a:endParaRPr lang="en-GB" sz="1600" dirty="0">
              <a:latin typeface="Arial" charset="0"/>
            </a:endParaRPr>
          </a:p>
          <a:p>
            <a:pPr marL="914400" lvl="1" indent="-457200" algn="just">
              <a:spcBef>
                <a:spcPct val="50000"/>
              </a:spcBef>
            </a:pPr>
            <a:endParaRPr lang="en-GB" sz="1600" dirty="0">
              <a:latin typeface="Arial" charset="0"/>
            </a:endParaRPr>
          </a:p>
        </p:txBody>
      </p:sp>
      <p:sp>
        <p:nvSpPr>
          <p:cNvPr id="5" name="Rectangle 2"/>
          <p:cNvSpPr>
            <a:spLocks noChangeArrowheads="1"/>
          </p:cNvSpPr>
          <p:nvPr/>
        </p:nvSpPr>
        <p:spPr bwMode="auto">
          <a:xfrm>
            <a:off x="642910" y="857232"/>
            <a:ext cx="8077200" cy="648072"/>
          </a:xfrm>
          <a:prstGeom prst="rect">
            <a:avLst/>
          </a:prstGeom>
          <a:noFill/>
          <a:ln w="9525">
            <a:noFill/>
            <a:miter lim="800000"/>
            <a:headEnd/>
            <a:tailEnd/>
          </a:ln>
        </p:spPr>
        <p:txBody>
          <a:bodyPr/>
          <a:lstStyle/>
          <a:p>
            <a:pPr algn="ctr"/>
            <a:endParaRPr lang="en-GB" sz="2000" b="1" dirty="0">
              <a:solidFill>
                <a:srgbClr val="3366FF"/>
              </a:solidFill>
              <a:latin typeface="Arial" charset="0"/>
              <a:cs typeface="Times New Roman" pitchFamily="18"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3</a:t>
            </a:fld>
            <a:endParaRPr lang="es-ES" dirty="0"/>
          </a:p>
        </p:txBody>
      </p:sp>
      <p:sp>
        <p:nvSpPr>
          <p:cNvPr id="7" name="6 CuadroTexto"/>
          <p:cNvSpPr txBox="1"/>
          <p:nvPr/>
        </p:nvSpPr>
        <p:spPr>
          <a:xfrm>
            <a:off x="279133" y="875899"/>
            <a:ext cx="8393229" cy="584775"/>
          </a:xfrm>
          <a:prstGeom prst="rect">
            <a:avLst/>
          </a:prstGeom>
          <a:noFill/>
        </p:spPr>
        <p:txBody>
          <a:bodyPr wrap="square" rtlCol="0">
            <a:spAutoFit/>
          </a:bodyPr>
          <a:lstStyle/>
          <a:p>
            <a:pPr algn="ctr"/>
            <a:r>
              <a:rPr lang="es-ES" sz="3200" dirty="0" smtClean="0"/>
              <a:t>OBJETIVOS DEL POST TEST</a:t>
            </a:r>
            <a:endParaRPr lang="es-ES" sz="3200" dirty="0"/>
          </a:p>
        </p:txBody>
      </p:sp>
      <p:sp>
        <p:nvSpPr>
          <p:cNvPr id="9" name="8 CuadroTexto"/>
          <p:cNvSpPr txBox="1"/>
          <p:nvPr/>
        </p:nvSpPr>
        <p:spPr>
          <a:xfrm>
            <a:off x="548640" y="1267201"/>
            <a:ext cx="7956263" cy="5786199"/>
          </a:xfrm>
          <a:prstGeom prst="rect">
            <a:avLst/>
          </a:prstGeom>
          <a:noFill/>
        </p:spPr>
        <p:txBody>
          <a:bodyPr wrap="square" rtlCol="0">
            <a:spAutoFit/>
          </a:bodyPr>
          <a:lstStyle/>
          <a:p>
            <a:pPr marL="342900" indent="-342900">
              <a:buFont typeface="+mj-lt"/>
              <a:buAutoNum type="arabicPeriod"/>
            </a:pPr>
            <a:endParaRPr lang="es-ES" dirty="0" smtClean="0"/>
          </a:p>
          <a:p>
            <a:pPr marL="285750" indent="-285750" algn="just">
              <a:lnSpc>
                <a:spcPct val="200000"/>
              </a:lnSpc>
              <a:buFont typeface="Wingdings" panose="05000000000000000000" pitchFamily="2" charset="2"/>
              <a:buChar char="§"/>
            </a:pPr>
            <a:r>
              <a:rPr lang="es-ES" sz="2400" dirty="0" smtClean="0">
                <a:solidFill>
                  <a:schemeClr val="tx1">
                    <a:lumMod val="65000"/>
                    <a:lumOff val="35000"/>
                  </a:schemeClr>
                </a:solidFill>
              </a:rPr>
              <a:t>Validar: </a:t>
            </a:r>
          </a:p>
          <a:p>
            <a:pPr marL="1257300" lvl="2" indent="-365125" algn="just">
              <a:lnSpc>
                <a:spcPct val="200000"/>
              </a:lnSpc>
              <a:buClr>
                <a:schemeClr val="tx2"/>
              </a:buClr>
              <a:buFont typeface="Wingdings" pitchFamily="2" charset="2"/>
              <a:buChar char="ü"/>
            </a:pPr>
            <a:r>
              <a:rPr lang="es-ES_tradnl" sz="2000" b="1" dirty="0" smtClean="0">
                <a:solidFill>
                  <a:schemeClr val="tx1">
                    <a:lumMod val="65000"/>
                    <a:lumOff val="35000"/>
                  </a:schemeClr>
                </a:solidFill>
              </a:rPr>
              <a:t>Conocimiento tanto espontáneo como sugerido de la campaña institucional</a:t>
            </a:r>
          </a:p>
          <a:p>
            <a:pPr lvl="2" indent="342900" algn="just">
              <a:lnSpc>
                <a:spcPct val="200000"/>
              </a:lnSpc>
              <a:buClr>
                <a:schemeClr val="tx2"/>
              </a:buClr>
              <a:buFont typeface="Wingdings" pitchFamily="2" charset="2"/>
              <a:buChar char="ü"/>
            </a:pPr>
            <a:r>
              <a:rPr lang="es-ES_tradnl" sz="2000" b="1" dirty="0" smtClean="0">
                <a:solidFill>
                  <a:schemeClr val="tx1">
                    <a:lumMod val="65000"/>
                    <a:lumOff val="35000"/>
                  </a:schemeClr>
                </a:solidFill>
              </a:rPr>
              <a:t>Recuerdo y vinculación de la campaña</a:t>
            </a:r>
          </a:p>
          <a:p>
            <a:pPr lvl="2" indent="342900" algn="just">
              <a:lnSpc>
                <a:spcPct val="200000"/>
              </a:lnSpc>
              <a:buClr>
                <a:schemeClr val="tx2"/>
              </a:buClr>
              <a:buFont typeface="Wingdings" pitchFamily="2" charset="2"/>
              <a:buChar char="ü"/>
            </a:pPr>
            <a:r>
              <a:rPr lang="es-ES_tradnl" sz="2000" b="1" dirty="0" smtClean="0">
                <a:solidFill>
                  <a:schemeClr val="tx1">
                    <a:lumMod val="65000"/>
                    <a:lumOff val="35000"/>
                  </a:schemeClr>
                </a:solidFill>
              </a:rPr>
              <a:t>Mensaje que transmite la campaña</a:t>
            </a:r>
          </a:p>
          <a:p>
            <a:pPr lvl="2" indent="342900" algn="just">
              <a:lnSpc>
                <a:spcPct val="200000"/>
              </a:lnSpc>
              <a:buClr>
                <a:schemeClr val="tx2"/>
              </a:buClr>
              <a:buFont typeface="Wingdings" pitchFamily="2" charset="2"/>
              <a:buChar char="ü"/>
            </a:pPr>
            <a:r>
              <a:rPr lang="es-ES_tradnl" sz="2000" b="1" dirty="0" smtClean="0">
                <a:solidFill>
                  <a:schemeClr val="tx1">
                    <a:lumMod val="65000"/>
                    <a:lumOff val="35000"/>
                  </a:schemeClr>
                </a:solidFill>
              </a:rPr>
              <a:t>Valoración de la campaña</a:t>
            </a:r>
          </a:p>
          <a:p>
            <a:pPr lvl="2" indent="342900" algn="just">
              <a:lnSpc>
                <a:spcPct val="200000"/>
              </a:lnSpc>
              <a:buClr>
                <a:schemeClr val="tx2"/>
              </a:buClr>
              <a:buFont typeface="Wingdings" pitchFamily="2" charset="2"/>
              <a:buChar char="ü"/>
            </a:pPr>
            <a:r>
              <a:rPr lang="es-ES_tradnl" sz="2000" b="1" dirty="0" smtClean="0">
                <a:solidFill>
                  <a:schemeClr val="tx1">
                    <a:lumMod val="65000"/>
                    <a:lumOff val="35000"/>
                  </a:schemeClr>
                </a:solidFill>
              </a:rPr>
              <a:t>Ideas o mensajes que transmite de la campaña</a:t>
            </a:r>
          </a:p>
          <a:p>
            <a:pPr lvl="2" indent="342900" algn="just">
              <a:lnSpc>
                <a:spcPct val="200000"/>
              </a:lnSpc>
              <a:buClr>
                <a:schemeClr val="tx2"/>
              </a:buClr>
              <a:buFont typeface="Wingdings" pitchFamily="2" charset="2"/>
              <a:buChar char="ü"/>
            </a:pPr>
            <a:endParaRPr lang="es-ES_tradnl" sz="1400" b="1" dirty="0" smtClean="0">
              <a:solidFill>
                <a:schemeClr val="tx1">
                  <a:lumMod val="65000"/>
                  <a:lumOff val="35000"/>
                </a:schemeClr>
              </a:solidFill>
            </a:endParaRPr>
          </a:p>
          <a:p>
            <a:pPr marL="342900" indent="-342900" algn="just"/>
            <a:endParaRPr lang="es-ES" dirty="0" smtClean="0"/>
          </a:p>
          <a:p>
            <a:pPr marL="342900" indent="-342900">
              <a:buFont typeface="+mj-lt"/>
              <a:buAutoNum type="arabicPeriod"/>
            </a:pPr>
            <a:endParaRPr lang="es-ES" dirty="0" smtClean="0"/>
          </a:p>
        </p:txBody>
      </p:sp>
      <p:sp>
        <p:nvSpPr>
          <p:cNvPr id="10" name="Text Box 4"/>
          <p:cNvSpPr txBox="1">
            <a:spLocks noChangeArrowheads="1"/>
          </p:cNvSpPr>
          <p:nvPr/>
        </p:nvSpPr>
        <p:spPr bwMode="auto">
          <a:xfrm>
            <a:off x="695633" y="6386052"/>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30</a:t>
            </a:fld>
            <a:endParaRPr lang="es-ES" dirty="0"/>
          </a:p>
        </p:txBody>
      </p:sp>
      <p:sp>
        <p:nvSpPr>
          <p:cNvPr id="7" name="Text Box 7"/>
          <p:cNvSpPr txBox="1">
            <a:spLocks noChangeArrowheads="1"/>
          </p:cNvSpPr>
          <p:nvPr/>
        </p:nvSpPr>
        <p:spPr bwMode="auto">
          <a:xfrm>
            <a:off x="1309254" y="637621"/>
            <a:ext cx="6116781"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QUÉ GUSTA MENOS DE LA CAMPAÑA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392266" y="1105412"/>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P.12.- Y ¿Qué cosas </a:t>
            </a:r>
            <a:r>
              <a:rPr lang="es-ES_tradnl" sz="1400" dirty="0">
                <a:solidFill>
                  <a:schemeClr val="tx1">
                    <a:lumMod val="65000"/>
                    <a:lumOff val="35000"/>
                  </a:schemeClr>
                </a:solidFill>
                <a:latin typeface="Century Gothic" pitchFamily="34" charset="0"/>
              </a:rPr>
              <a:t>a</a:t>
            </a:r>
            <a:r>
              <a:rPr lang="es-ES_tradnl" sz="1400" dirty="0" smtClean="0">
                <a:solidFill>
                  <a:schemeClr val="tx1">
                    <a:lumMod val="65000"/>
                    <a:lumOff val="35000"/>
                  </a:schemeClr>
                </a:solidFill>
                <a:latin typeface="Century Gothic" pitchFamily="34" charset="0"/>
              </a:rPr>
              <a:t>spectos o imágenes no le han gustado o le han molestado más de este anuncio? ¿Qué otras cosas, aspectos o imágenes no le gustaron?</a:t>
            </a:r>
            <a:endParaRPr lang="es-ES" sz="1400" dirty="0">
              <a:solidFill>
                <a:schemeClr val="tx1">
                  <a:lumMod val="65000"/>
                  <a:lumOff val="35000"/>
                </a:schemeClr>
              </a:solidFill>
              <a:latin typeface="Century Gothic" pitchFamily="34" charset="0"/>
            </a:endParaRPr>
          </a:p>
        </p:txBody>
      </p:sp>
      <p:graphicFrame>
        <p:nvGraphicFramePr>
          <p:cNvPr id="10" name="Gráfico 9"/>
          <p:cNvGraphicFramePr/>
          <p:nvPr>
            <p:extLst>
              <p:ext uri="{D42A27DB-BD31-4B8C-83A1-F6EECF244321}">
                <p14:modId xmlns:p14="http://schemas.microsoft.com/office/powerpoint/2010/main" xmlns="" val="1798524379"/>
              </p:ext>
            </p:extLst>
          </p:nvPr>
        </p:nvGraphicFramePr>
        <p:xfrm>
          <a:off x="0" y="3504762"/>
          <a:ext cx="5040560"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2"/>
          <p:cNvGraphicFramePr/>
          <p:nvPr>
            <p:extLst>
              <p:ext uri="{D42A27DB-BD31-4B8C-83A1-F6EECF244321}">
                <p14:modId xmlns:p14="http://schemas.microsoft.com/office/powerpoint/2010/main" xmlns="" val="146912187"/>
              </p:ext>
            </p:extLst>
          </p:nvPr>
        </p:nvGraphicFramePr>
        <p:xfrm>
          <a:off x="3389427" y="2727109"/>
          <a:ext cx="4704755" cy="3526791"/>
        </p:xfrm>
        <a:graphic>
          <a:graphicData uri="http://schemas.openxmlformats.org/drawingml/2006/chart">
            <c:chart xmlns:c="http://schemas.openxmlformats.org/drawingml/2006/chart" xmlns:r="http://schemas.openxmlformats.org/officeDocument/2006/relationships" r:id="rId5"/>
          </a:graphicData>
        </a:graphic>
      </p:graphicFrame>
      <p:sp>
        <p:nvSpPr>
          <p:cNvPr id="12" name="Oval 15"/>
          <p:cNvSpPr>
            <a:spLocks noChangeArrowheads="1"/>
          </p:cNvSpPr>
          <p:nvPr/>
        </p:nvSpPr>
        <p:spPr bwMode="auto">
          <a:xfrm>
            <a:off x="1102458" y="1750938"/>
            <a:ext cx="1813358" cy="1125406"/>
          </a:xfrm>
          <a:prstGeom prst="ellipse">
            <a:avLst/>
          </a:prstGeom>
          <a:solidFill>
            <a:srgbClr val="FF6600"/>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ESTILO CREATIVO :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37,6</a:t>
            </a:r>
            <a:r>
              <a:rPr lang="es-ES_tradnl" sz="3200" b="1" dirty="0">
                <a:solidFill>
                  <a:schemeClr val="bg1"/>
                </a:solidFill>
                <a:latin typeface="Century Gothic" pitchFamily="34" charset="0"/>
              </a:rPr>
              <a:t>%</a:t>
            </a:r>
          </a:p>
        </p:txBody>
      </p:sp>
      <p:sp>
        <p:nvSpPr>
          <p:cNvPr id="13" name="Oval 16"/>
          <p:cNvSpPr>
            <a:spLocks noChangeArrowheads="1"/>
          </p:cNvSpPr>
          <p:nvPr/>
        </p:nvSpPr>
        <p:spPr bwMode="auto">
          <a:xfrm>
            <a:off x="4939927" y="1766728"/>
            <a:ext cx="1792313" cy="1087485"/>
          </a:xfrm>
          <a:prstGeom prst="ellipse">
            <a:avLst/>
          </a:prstGeom>
          <a:solidFill>
            <a:srgbClr val="3366FF"/>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MENSAJE</a:t>
            </a:r>
            <a:r>
              <a:rPr lang="es-ES_tradnl" sz="1200" b="1" dirty="0" smtClean="0">
                <a:solidFill>
                  <a:schemeClr val="bg1"/>
                </a:solidFill>
                <a:latin typeface="Century Gothic" pitchFamily="34" charset="0"/>
              </a:rPr>
              <a:t>:</a:t>
            </a:r>
          </a:p>
          <a:p>
            <a:pPr algn="ctr"/>
            <a:r>
              <a:rPr lang="es-ES_tradnl" sz="1200" b="1" dirty="0" smtClean="0">
                <a:solidFill>
                  <a:schemeClr val="bg1"/>
                </a:solidFill>
                <a:latin typeface="Century Gothic" pitchFamily="34" charset="0"/>
              </a:rPr>
              <a:t> </a:t>
            </a:r>
            <a:r>
              <a:rPr lang="es-ES_tradnl" sz="3200" b="1" dirty="0">
                <a:solidFill>
                  <a:schemeClr val="bg1"/>
                </a:solidFill>
                <a:latin typeface="Century Gothic" pitchFamily="34" charset="0"/>
              </a:rPr>
              <a:t>23,8%</a:t>
            </a:r>
            <a:endParaRPr lang="es-ES" sz="3200" b="1" dirty="0">
              <a:solidFill>
                <a:schemeClr val="bg1"/>
              </a:solidFill>
              <a:latin typeface="Century Gothic" pitchFamily="34" charset="0"/>
            </a:endParaRPr>
          </a:p>
        </p:txBody>
      </p:sp>
      <p:sp>
        <p:nvSpPr>
          <p:cNvPr id="14" name="CuadroTexto 10"/>
          <p:cNvSpPr txBox="1"/>
          <p:nvPr/>
        </p:nvSpPr>
        <p:spPr>
          <a:xfrm>
            <a:off x="6213853" y="4158912"/>
            <a:ext cx="2714309" cy="954085"/>
          </a:xfrm>
          <a:prstGeom prst="rect">
            <a:avLst/>
          </a:prstGeom>
          <a:noFill/>
        </p:spPr>
        <p:txBody>
          <a:bodyPr wrap="square" lIns="91420" tIns="45709" rIns="91420" bIns="45709" rtlCol="0">
            <a:spAutoFit/>
          </a:bodyPr>
          <a:lstStyle/>
          <a:p>
            <a:pPr algn="ctr">
              <a:defRPr/>
            </a:pPr>
            <a:r>
              <a:rPr lang="es-ES" sz="1400" b="1" i="1" dirty="0" smtClean="0">
                <a:solidFill>
                  <a:srgbClr val="C00000"/>
                </a:solidFill>
                <a:latin typeface="Century Gothic" pitchFamily="34" charset="0"/>
              </a:rPr>
              <a:t>Las críticas del mensaje se centran más en la clase política </a:t>
            </a:r>
            <a:r>
              <a:rPr lang="es-ES" sz="1400" i="1" dirty="0" smtClean="0">
                <a:solidFill>
                  <a:srgbClr val="C00000"/>
                </a:solidFill>
                <a:latin typeface="Century Gothic" pitchFamily="34" charset="0"/>
              </a:rPr>
              <a:t>que en el anuncio en sí</a:t>
            </a:r>
            <a:endParaRPr lang="es-ES" sz="1400" i="1" dirty="0">
              <a:solidFill>
                <a:srgbClr val="C00000"/>
              </a:solidFill>
              <a:latin typeface="Century Gothic" pitchFamily="34" charset="0"/>
            </a:endParaRPr>
          </a:p>
        </p:txBody>
      </p:sp>
      <p:sp>
        <p:nvSpPr>
          <p:cNvPr id="15" name="Llamada rectangular redondeada 11"/>
          <p:cNvSpPr/>
          <p:nvPr/>
        </p:nvSpPr>
        <p:spPr>
          <a:xfrm>
            <a:off x="6164692" y="4067240"/>
            <a:ext cx="2736304" cy="1037834"/>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edg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31</a:t>
            </a:fld>
            <a:endParaRPr lang="es-ES" dirty="0"/>
          </a:p>
        </p:txBody>
      </p:sp>
      <p:graphicFrame>
        <p:nvGraphicFramePr>
          <p:cNvPr id="8" name="Gráfico 9"/>
          <p:cNvGraphicFramePr/>
          <p:nvPr>
            <p:extLst>
              <p:ext uri="{D42A27DB-BD31-4B8C-83A1-F6EECF244321}">
                <p14:modId xmlns:p14="http://schemas.microsoft.com/office/powerpoint/2010/main" xmlns="" val="3271082386"/>
              </p:ext>
            </p:extLst>
          </p:nvPr>
        </p:nvGraphicFramePr>
        <p:xfrm>
          <a:off x="646881" y="2697696"/>
          <a:ext cx="3721227" cy="39906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12"/>
          <p:cNvGraphicFramePr/>
          <p:nvPr>
            <p:extLst>
              <p:ext uri="{D42A27DB-BD31-4B8C-83A1-F6EECF244321}">
                <p14:modId xmlns:p14="http://schemas.microsoft.com/office/powerpoint/2010/main" xmlns="" val="3651838931"/>
              </p:ext>
            </p:extLst>
          </p:nvPr>
        </p:nvGraphicFramePr>
        <p:xfrm>
          <a:off x="2614769" y="3092949"/>
          <a:ext cx="5040560" cy="4392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13"/>
          <p:cNvGraphicFramePr/>
          <p:nvPr>
            <p:extLst>
              <p:ext uri="{D42A27DB-BD31-4B8C-83A1-F6EECF244321}">
                <p14:modId xmlns:p14="http://schemas.microsoft.com/office/powerpoint/2010/main" xmlns="" val="1372537101"/>
              </p:ext>
            </p:extLst>
          </p:nvPr>
        </p:nvGraphicFramePr>
        <p:xfrm>
          <a:off x="4689535" y="2961947"/>
          <a:ext cx="5040560" cy="3767241"/>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 Box 7"/>
          <p:cNvSpPr txBox="1">
            <a:spLocks noChangeArrowheads="1"/>
          </p:cNvSpPr>
          <p:nvPr/>
        </p:nvSpPr>
        <p:spPr bwMode="auto">
          <a:xfrm>
            <a:off x="1163782" y="637622"/>
            <a:ext cx="6345382"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QUÉ GUSTA MENOS DE LA CAMPAÑA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12" name="12 Rectángulo"/>
          <p:cNvSpPr/>
          <p:nvPr/>
        </p:nvSpPr>
        <p:spPr>
          <a:xfrm>
            <a:off x="470924" y="1125076"/>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P.12.- Y ¿Qué cosas </a:t>
            </a:r>
            <a:r>
              <a:rPr lang="es-ES_tradnl" sz="1400" dirty="0">
                <a:solidFill>
                  <a:schemeClr val="tx1">
                    <a:lumMod val="65000"/>
                    <a:lumOff val="35000"/>
                  </a:schemeClr>
                </a:solidFill>
                <a:latin typeface="Century Gothic" pitchFamily="34" charset="0"/>
              </a:rPr>
              <a:t>a</a:t>
            </a:r>
            <a:r>
              <a:rPr lang="es-ES_tradnl" sz="1400" dirty="0" smtClean="0">
                <a:solidFill>
                  <a:schemeClr val="tx1">
                    <a:lumMod val="65000"/>
                    <a:lumOff val="35000"/>
                  </a:schemeClr>
                </a:solidFill>
                <a:latin typeface="Century Gothic" pitchFamily="34" charset="0"/>
              </a:rPr>
              <a:t>spectos o imágenes no le han gustado o le han molestado más de este anuncio? ¿Qué otras cosas, aspectos o imágenes no le gustaron?</a:t>
            </a:r>
            <a:endParaRPr lang="es-ES" sz="1400" dirty="0">
              <a:solidFill>
                <a:schemeClr val="tx1">
                  <a:lumMod val="65000"/>
                  <a:lumOff val="35000"/>
                </a:schemeClr>
              </a:solidFill>
              <a:latin typeface="Century Gothic" pitchFamily="34" charset="0"/>
            </a:endParaRPr>
          </a:p>
        </p:txBody>
      </p:sp>
      <p:sp>
        <p:nvSpPr>
          <p:cNvPr id="13" name="Oval 19"/>
          <p:cNvSpPr>
            <a:spLocks noChangeArrowheads="1"/>
          </p:cNvSpPr>
          <p:nvPr/>
        </p:nvSpPr>
        <p:spPr bwMode="auto">
          <a:xfrm>
            <a:off x="942174" y="2149677"/>
            <a:ext cx="1517965" cy="1004729"/>
          </a:xfrm>
          <a:prstGeom prst="ellipse">
            <a:avLst/>
          </a:prstGeom>
          <a:solidFill>
            <a:srgbClr val="FFCC66"/>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PERSONAJES: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5,4%</a:t>
            </a:r>
            <a:endParaRPr lang="es-ES" sz="3200" b="1" dirty="0">
              <a:solidFill>
                <a:schemeClr val="bg1"/>
              </a:solidFill>
              <a:latin typeface="Century Gothic" pitchFamily="34" charset="0"/>
            </a:endParaRPr>
          </a:p>
        </p:txBody>
      </p:sp>
      <p:sp>
        <p:nvSpPr>
          <p:cNvPr id="14" name="Oval 17"/>
          <p:cNvSpPr>
            <a:spLocks noChangeArrowheads="1"/>
          </p:cNvSpPr>
          <p:nvPr/>
        </p:nvSpPr>
        <p:spPr bwMode="auto">
          <a:xfrm>
            <a:off x="3942897" y="2189004"/>
            <a:ext cx="1493276" cy="997853"/>
          </a:xfrm>
          <a:prstGeom prst="ellipse">
            <a:avLst/>
          </a:prstGeom>
          <a:solidFill>
            <a:srgbClr val="FF9900"/>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ESCENA: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4,2%</a:t>
            </a:r>
            <a:endParaRPr lang="es-ES" sz="3200" b="1" dirty="0">
              <a:solidFill>
                <a:schemeClr val="bg1"/>
              </a:solidFill>
              <a:latin typeface="Century Gothic" pitchFamily="34" charset="0"/>
            </a:endParaRPr>
          </a:p>
        </p:txBody>
      </p:sp>
      <p:sp>
        <p:nvSpPr>
          <p:cNvPr id="15" name="Oval 17"/>
          <p:cNvSpPr>
            <a:spLocks noChangeArrowheads="1"/>
          </p:cNvSpPr>
          <p:nvPr/>
        </p:nvSpPr>
        <p:spPr bwMode="auto">
          <a:xfrm>
            <a:off x="6650400" y="2292815"/>
            <a:ext cx="1481625" cy="1021362"/>
          </a:xfrm>
          <a:prstGeom prst="ellipse">
            <a:avLst/>
          </a:prstGeom>
          <a:solidFill>
            <a:schemeClr val="accent6">
              <a:lumMod val="40000"/>
              <a:lumOff val="60000"/>
            </a:schemeClr>
          </a:solidFill>
          <a:ln w="9525">
            <a:solidFill>
              <a:schemeClr val="bg1"/>
            </a:solidFill>
            <a:round/>
            <a:headEnd/>
            <a:tailEnd/>
          </a:ln>
          <a:effectLst>
            <a:reflection blurRad="6350" stA="50000" endA="300" endPos="90000" dir="5400000" sy="-100000" algn="bl" rotWithShape="0"/>
          </a:effectLst>
        </p:spPr>
        <p:txBody>
          <a:bodyPr wrap="none" anchor="ctr"/>
          <a:lstStyle/>
          <a:p>
            <a:pPr algn="ctr"/>
            <a:r>
              <a:rPr lang="es-ES_tradnl" sz="1200" b="1" dirty="0">
                <a:solidFill>
                  <a:schemeClr val="bg1"/>
                </a:solidFill>
                <a:latin typeface="Century Gothic" pitchFamily="34" charset="0"/>
              </a:rPr>
              <a:t>AUDIO: </a:t>
            </a:r>
            <a:endParaRPr lang="es-ES_tradnl" sz="1200" b="1" dirty="0" smtClean="0">
              <a:solidFill>
                <a:schemeClr val="bg1"/>
              </a:solidFill>
              <a:latin typeface="Century Gothic" pitchFamily="34" charset="0"/>
            </a:endParaRPr>
          </a:p>
          <a:p>
            <a:pPr algn="ctr"/>
            <a:r>
              <a:rPr lang="es-ES_tradnl" sz="3200" b="1" dirty="0" smtClean="0">
                <a:solidFill>
                  <a:schemeClr val="bg1"/>
                </a:solidFill>
                <a:latin typeface="Century Gothic" pitchFamily="34" charset="0"/>
              </a:rPr>
              <a:t>3,8%</a:t>
            </a:r>
            <a:endParaRPr lang="es-ES" sz="3200" b="1" dirty="0">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edge">
                                      <p:cBhvr>
                                        <p:cTn id="11" dur="1000"/>
                                        <p:tgtEl>
                                          <p:spTgt spid="14"/>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edg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32</a:t>
            </a:fld>
            <a:endParaRPr lang="es-ES" dirty="0"/>
          </a:p>
        </p:txBody>
      </p:sp>
      <p:sp>
        <p:nvSpPr>
          <p:cNvPr id="6" name="Elipse 1"/>
          <p:cNvSpPr/>
          <p:nvPr/>
        </p:nvSpPr>
        <p:spPr>
          <a:xfrm>
            <a:off x="683568" y="2636912"/>
            <a:ext cx="1008112" cy="864096"/>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ext Box 7"/>
          <p:cNvSpPr txBox="1">
            <a:spLocks noChangeArrowheads="1"/>
          </p:cNvSpPr>
          <p:nvPr/>
        </p:nvSpPr>
        <p:spPr bwMode="auto">
          <a:xfrm>
            <a:off x="2112818" y="657286"/>
            <a:ext cx="4756787" cy="461665"/>
          </a:xfrm>
          <a:prstGeom prst="rect">
            <a:avLst/>
          </a:prstGeom>
          <a:solidFill>
            <a:srgbClr val="FFFFFF"/>
          </a:solid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IMAGEN DE LA CAMPAÑA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9" name="12 Rectángulo"/>
          <p:cNvSpPr/>
          <p:nvPr/>
        </p:nvSpPr>
        <p:spPr>
          <a:xfrm>
            <a:off x="234950" y="1156527"/>
            <a:ext cx="8909050" cy="954107"/>
          </a:xfrm>
          <a:prstGeom prst="rect">
            <a:avLst/>
          </a:prstGeom>
        </p:spPr>
        <p:txBody>
          <a:bodyPr>
            <a:spAutoFit/>
          </a:bodyPr>
          <a:lstStyle/>
          <a:p>
            <a:pPr>
              <a:defRPr/>
            </a:pPr>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13</a:t>
            </a:r>
            <a:r>
              <a:rPr lang="es-ES" sz="1400" dirty="0">
                <a:solidFill>
                  <a:prstClr val="black">
                    <a:lumMod val="65000"/>
                    <a:lumOff val="35000"/>
                  </a:prstClr>
                </a:solidFill>
                <a:latin typeface="Century Gothic" pitchFamily="34" charset="0"/>
              </a:rPr>
              <a:t>.  Ahora me gustaría que nos diera su opinión sobre diferentes afirmaciones relacionadas con la campaña en general, para ello por favor utilice una escala de 0 a 10, donde 10 significa que “está completamente de acuerdo con la afirmación” y 0 que “no está de acuerdo en absoluto”. Puede dar puntuaciones intermedias para matizar su opinión. Empezaremos por</a:t>
            </a:r>
            <a:r>
              <a:rPr lang="es-ES" sz="1400" dirty="0" smtClean="0">
                <a:solidFill>
                  <a:prstClr val="black">
                    <a:lumMod val="65000"/>
                    <a:lumOff val="35000"/>
                  </a:prstClr>
                </a:solidFill>
                <a:latin typeface="Century Gothic" pitchFamily="34" charset="0"/>
              </a:rPr>
              <a:t>…</a:t>
            </a:r>
            <a:endParaRPr lang="es-ES" sz="1400" dirty="0">
              <a:solidFill>
                <a:prstClr val="black">
                  <a:lumMod val="65000"/>
                  <a:lumOff val="35000"/>
                </a:prstClr>
              </a:solidFill>
              <a:latin typeface="Century Gothic" pitchFamily="34" charset="0"/>
            </a:endParaRPr>
          </a:p>
        </p:txBody>
      </p:sp>
      <p:graphicFrame>
        <p:nvGraphicFramePr>
          <p:cNvPr id="11" name="Gráfico 4"/>
          <p:cNvGraphicFramePr/>
          <p:nvPr>
            <p:extLst>
              <p:ext uri="{D42A27DB-BD31-4B8C-83A1-F6EECF244321}">
                <p14:modId xmlns:p14="http://schemas.microsoft.com/office/powerpoint/2010/main" xmlns="" val="790907212"/>
              </p:ext>
            </p:extLst>
          </p:nvPr>
        </p:nvGraphicFramePr>
        <p:xfrm>
          <a:off x="467545" y="2241296"/>
          <a:ext cx="7848871"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Llamada rectangular redondeada 9"/>
          <p:cNvSpPr/>
          <p:nvPr/>
        </p:nvSpPr>
        <p:spPr>
          <a:xfrm>
            <a:off x="1770321" y="2384761"/>
            <a:ext cx="6687214" cy="1141617"/>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0"/>
          <p:cNvSpPr txBox="1"/>
          <p:nvPr/>
        </p:nvSpPr>
        <p:spPr>
          <a:xfrm>
            <a:off x="1783336" y="2362751"/>
            <a:ext cx="6607086" cy="1169529"/>
          </a:xfrm>
          <a:prstGeom prst="rect">
            <a:avLst/>
          </a:prstGeom>
          <a:noFill/>
        </p:spPr>
        <p:txBody>
          <a:bodyPr wrap="square" lIns="91420" tIns="45709" rIns="91420" bIns="45709" rtlCol="0">
            <a:spAutoFit/>
          </a:bodyPr>
          <a:lstStyle/>
          <a:p>
            <a:pPr algn="ctr">
              <a:defRPr/>
            </a:pPr>
            <a:r>
              <a:rPr lang="es-ES" sz="1400" b="1" i="1" dirty="0" smtClean="0">
                <a:solidFill>
                  <a:srgbClr val="C00000"/>
                </a:solidFill>
                <a:latin typeface="Century Gothic" pitchFamily="34" charset="0"/>
              </a:rPr>
              <a:t>La facilidad en la comprensión del anuncio </a:t>
            </a:r>
            <a:r>
              <a:rPr lang="es-ES" sz="1400" i="1" dirty="0" smtClean="0">
                <a:solidFill>
                  <a:srgbClr val="C00000"/>
                </a:solidFill>
                <a:latin typeface="Century Gothic" pitchFamily="34" charset="0"/>
              </a:rPr>
              <a:t>es con diferencia el aspecto mejor valorado de los seis por los que se ha preguntado. Es el único que supera la barrera del 7. El resto de aspectos están en una horquilla que va del 4,84 (peor aspecto valorado “me aporta información” al 5,7 (Me ha gustado)</a:t>
            </a:r>
            <a:endParaRPr lang="es-ES" sz="1400" i="1" dirty="0">
              <a:solidFill>
                <a:srgbClr val="C00000"/>
              </a:solidFill>
              <a:latin typeface="Century Gothic"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33</a:t>
            </a:fld>
            <a:endParaRPr lang="es-ES" dirty="0"/>
          </a:p>
        </p:txBody>
      </p:sp>
      <p:sp>
        <p:nvSpPr>
          <p:cNvPr id="7" name="Text Box 7"/>
          <p:cNvSpPr txBox="1">
            <a:spLocks noChangeArrowheads="1"/>
          </p:cNvSpPr>
          <p:nvPr/>
        </p:nvSpPr>
        <p:spPr bwMode="auto">
          <a:xfrm>
            <a:off x="2119744" y="630694"/>
            <a:ext cx="4767739" cy="461665"/>
          </a:xfrm>
          <a:prstGeom prst="rect">
            <a:avLst/>
          </a:prstGeom>
          <a:solidFill>
            <a:srgbClr val="FFFFFF"/>
          </a:solid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IMAGEN DE LA CAMPAÑA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136862"/>
            <a:ext cx="8909050" cy="954107"/>
          </a:xfrm>
          <a:prstGeom prst="rect">
            <a:avLst/>
          </a:prstGeom>
        </p:spPr>
        <p:txBody>
          <a:bodyPr>
            <a:spAutoFit/>
          </a:bodyPr>
          <a:lstStyle/>
          <a:p>
            <a:pPr>
              <a:defRPr/>
            </a:pPr>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13</a:t>
            </a:r>
            <a:r>
              <a:rPr lang="es-ES" sz="1400" dirty="0">
                <a:solidFill>
                  <a:prstClr val="black">
                    <a:lumMod val="65000"/>
                    <a:lumOff val="35000"/>
                  </a:prstClr>
                </a:solidFill>
                <a:latin typeface="Century Gothic" pitchFamily="34" charset="0"/>
              </a:rPr>
              <a:t>.  Ahora me gustaría que nos diera su opinión sobre diferentes afirmaciones relacionadas con la campaña en general, para ello por favor utilice una escala de 0 a 10, donde 10 significa que “está completamente de acuerdo con la afirmación” y 0 que “no está de acuerdo en absoluto”. Puede dar puntuaciones intermedias para matizar su opinión. Empezaremos por</a:t>
            </a:r>
            <a:r>
              <a:rPr lang="es-ES" sz="1400" dirty="0" smtClean="0">
                <a:solidFill>
                  <a:prstClr val="black">
                    <a:lumMod val="65000"/>
                    <a:lumOff val="35000"/>
                  </a:prstClr>
                </a:solidFill>
                <a:latin typeface="Century Gothic" pitchFamily="34" charset="0"/>
              </a:rPr>
              <a:t>…</a:t>
            </a:r>
            <a:endParaRPr lang="es-ES" sz="1400" dirty="0">
              <a:solidFill>
                <a:prstClr val="black">
                  <a:lumMod val="65000"/>
                  <a:lumOff val="35000"/>
                </a:prstClr>
              </a:solidFill>
              <a:latin typeface="Century Gothic" pitchFamily="34" charset="0"/>
            </a:endParaRPr>
          </a:p>
        </p:txBody>
      </p:sp>
      <p:graphicFrame>
        <p:nvGraphicFramePr>
          <p:cNvPr id="10" name="Gráfico 4"/>
          <p:cNvGraphicFramePr/>
          <p:nvPr>
            <p:extLst>
              <p:ext uri="{D42A27DB-BD31-4B8C-83A1-F6EECF244321}">
                <p14:modId xmlns:p14="http://schemas.microsoft.com/office/powerpoint/2010/main" xmlns="" val="3819853289"/>
              </p:ext>
            </p:extLst>
          </p:nvPr>
        </p:nvGraphicFramePr>
        <p:xfrm>
          <a:off x="827585" y="2644876"/>
          <a:ext cx="7480673" cy="3335955"/>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9"/>
          <p:cNvSpPr txBox="1"/>
          <p:nvPr/>
        </p:nvSpPr>
        <p:spPr>
          <a:xfrm>
            <a:off x="5431328" y="2360688"/>
            <a:ext cx="3094559" cy="738642"/>
          </a:xfrm>
          <a:prstGeom prst="rect">
            <a:avLst/>
          </a:prstGeom>
          <a:noFill/>
        </p:spPr>
        <p:txBody>
          <a:bodyPr wrap="square" lIns="91420" tIns="45709" rIns="91420" bIns="45709" rtlCol="0">
            <a:spAutoFit/>
          </a:bodyPr>
          <a:lstStyle/>
          <a:p>
            <a:pPr algn="ctr">
              <a:defRPr/>
            </a:pPr>
            <a:r>
              <a:rPr lang="es-ES" sz="1400" b="1" i="1" dirty="0" smtClean="0">
                <a:solidFill>
                  <a:srgbClr val="C00000"/>
                </a:solidFill>
                <a:latin typeface="Century Gothic" pitchFamily="34" charset="0"/>
              </a:rPr>
              <a:t>Las mujeres valoran mejor que los hombres todos y cada uno de los aspectos preguntados</a:t>
            </a:r>
            <a:endParaRPr lang="es-ES" sz="1400" b="1" i="1" dirty="0">
              <a:solidFill>
                <a:srgbClr val="C00000"/>
              </a:solidFill>
              <a:latin typeface="Century Gothic" pitchFamily="34" charset="0"/>
            </a:endParaRPr>
          </a:p>
        </p:txBody>
      </p:sp>
      <p:sp>
        <p:nvSpPr>
          <p:cNvPr id="12" name="Llamada rectangular redondeada 10"/>
          <p:cNvSpPr/>
          <p:nvPr/>
        </p:nvSpPr>
        <p:spPr>
          <a:xfrm>
            <a:off x="5412805" y="2285318"/>
            <a:ext cx="3119635" cy="857714"/>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1"/>
          <p:cNvPicPr>
            <a:picLocks noChangeAspect="1"/>
          </p:cNvPicPr>
          <p:nvPr/>
        </p:nvPicPr>
        <p:blipFill>
          <a:blip r:embed="rId5" cstate="print">
            <a:duotone>
              <a:schemeClr val="bg2">
                <a:shade val="45000"/>
                <a:satMod val="135000"/>
              </a:schemeClr>
              <a:prstClr val="white"/>
            </a:duotone>
          </a:blip>
          <a:stretch>
            <a:fillRect/>
          </a:stretch>
        </p:blipFill>
        <p:spPr>
          <a:xfrm>
            <a:off x="2256389" y="2262254"/>
            <a:ext cx="478560" cy="1099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2"/>
          <p:cNvPicPr>
            <a:picLocks noChangeAspect="1"/>
          </p:cNvPicPr>
          <p:nvPr/>
        </p:nvPicPr>
        <p:blipFill>
          <a:blip r:embed="rId6" cstate="print">
            <a:duotone>
              <a:schemeClr val="bg2">
                <a:shade val="45000"/>
                <a:satMod val="135000"/>
              </a:schemeClr>
              <a:prstClr val="white"/>
            </a:duotone>
          </a:blip>
          <a:stretch>
            <a:fillRect/>
          </a:stretch>
        </p:blipFill>
        <p:spPr>
          <a:xfrm>
            <a:off x="2865265" y="2262562"/>
            <a:ext cx="502264" cy="110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34</a:t>
            </a:fld>
            <a:endParaRPr lang="es-ES" dirty="0"/>
          </a:p>
        </p:txBody>
      </p:sp>
      <p:sp>
        <p:nvSpPr>
          <p:cNvPr id="7" name="Text Box 7"/>
          <p:cNvSpPr txBox="1">
            <a:spLocks noChangeArrowheads="1"/>
          </p:cNvSpPr>
          <p:nvPr/>
        </p:nvSpPr>
        <p:spPr bwMode="auto">
          <a:xfrm>
            <a:off x="2133599" y="660995"/>
            <a:ext cx="5459583" cy="461665"/>
          </a:xfrm>
          <a:prstGeom prst="rect">
            <a:avLst/>
          </a:prstGeom>
          <a:solidFill>
            <a:srgbClr val="FFFFFF"/>
          </a:solidFill>
          <a:ln>
            <a:noFill/>
          </a:ln>
          <a:effectLst/>
          <a:extLst/>
        </p:spPr>
        <p:txBody>
          <a:bodyPr wrap="square">
            <a:spAutoFit/>
          </a:bodyPr>
          <a:lstStyle/>
          <a:p>
            <a:pPr>
              <a:defRPr/>
            </a:pPr>
            <a:r>
              <a:rPr lang="es-ES" sz="2400" b="1" kern="0" dirty="0" smtClean="0">
                <a:solidFill>
                  <a:srgbClr val="8064A2">
                    <a:lumMod val="75000"/>
                  </a:srgbClr>
                </a:solidFill>
                <a:effectLst>
                  <a:outerShdw blurRad="38100" dist="38100" dir="2700000" algn="tl">
                    <a:srgbClr val="C0C0C0"/>
                  </a:outerShdw>
                </a:effectLst>
                <a:latin typeface="Century Gothic" pitchFamily="34" charset="0"/>
              </a:rPr>
              <a:t>IMAGEN DE LA CAMPAÑA III</a:t>
            </a:r>
            <a:endParaRPr lang="es-ES" sz="2400" b="1" kern="0" dirty="0">
              <a:solidFill>
                <a:srgbClr val="8064A2">
                  <a:lumMod val="75000"/>
                </a:srgb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087701"/>
            <a:ext cx="8909050" cy="954107"/>
          </a:xfrm>
          <a:prstGeom prst="rect">
            <a:avLst/>
          </a:prstGeom>
        </p:spPr>
        <p:txBody>
          <a:bodyPr>
            <a:spAutoFit/>
          </a:bodyPr>
          <a:lstStyle/>
          <a:p>
            <a:pPr>
              <a:defRPr/>
            </a:pPr>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13</a:t>
            </a:r>
            <a:r>
              <a:rPr lang="es-ES" sz="1400" dirty="0">
                <a:solidFill>
                  <a:prstClr val="black">
                    <a:lumMod val="65000"/>
                    <a:lumOff val="35000"/>
                  </a:prstClr>
                </a:solidFill>
                <a:latin typeface="Century Gothic" pitchFamily="34" charset="0"/>
              </a:rPr>
              <a:t>.  Ahora me gustaría que nos diera su opinión sobre diferentes afirmaciones relacionadas con la campaña en general, para ello por favor utilice una escala de 0 a 10, donde 10 significa que “está completamente de acuerdo con la afirmación” y 0 que “no está de acuerdo en absoluto”. Puede dar puntuaciones intermedias para matizar su opinión. Empezaremos por</a:t>
            </a:r>
            <a:r>
              <a:rPr lang="es-ES" sz="1400" dirty="0" smtClean="0">
                <a:solidFill>
                  <a:prstClr val="black">
                    <a:lumMod val="65000"/>
                    <a:lumOff val="35000"/>
                  </a:prstClr>
                </a:solidFill>
                <a:latin typeface="Century Gothic" pitchFamily="34" charset="0"/>
              </a:rPr>
              <a:t>…</a:t>
            </a:r>
            <a:endParaRPr lang="es-ES" sz="1400" dirty="0">
              <a:solidFill>
                <a:prstClr val="black">
                  <a:lumMod val="65000"/>
                  <a:lumOff val="35000"/>
                </a:prstClr>
              </a:solidFill>
              <a:latin typeface="Century Gothic" pitchFamily="34" charset="0"/>
            </a:endParaRPr>
          </a:p>
        </p:txBody>
      </p:sp>
      <p:graphicFrame>
        <p:nvGraphicFramePr>
          <p:cNvPr id="10" name="Gráfico 4"/>
          <p:cNvGraphicFramePr/>
          <p:nvPr>
            <p:extLst/>
          </p:nvPr>
        </p:nvGraphicFramePr>
        <p:xfrm>
          <a:off x="827586" y="2271252"/>
          <a:ext cx="6841576" cy="3709579"/>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9"/>
          <p:cNvSpPr txBox="1"/>
          <p:nvPr/>
        </p:nvSpPr>
        <p:spPr>
          <a:xfrm>
            <a:off x="5581897" y="2459011"/>
            <a:ext cx="3094559" cy="1384972"/>
          </a:xfrm>
          <a:prstGeom prst="rect">
            <a:avLst/>
          </a:prstGeom>
          <a:noFill/>
        </p:spPr>
        <p:txBody>
          <a:bodyPr wrap="square" lIns="91420" tIns="45709" rIns="91420" bIns="45709" rtlCol="0">
            <a:spAutoFit/>
          </a:bodyPr>
          <a:lstStyle/>
          <a:p>
            <a:pPr algn="ctr">
              <a:defRPr/>
            </a:pPr>
            <a:endParaRPr lang="es-ES" sz="1400" i="1" dirty="0" smtClean="0">
              <a:solidFill>
                <a:srgbClr val="C00000"/>
              </a:solidFill>
              <a:latin typeface="Century Gothic" pitchFamily="34" charset="0"/>
            </a:endParaRPr>
          </a:p>
          <a:p>
            <a:pPr algn="ctr">
              <a:defRPr/>
            </a:pPr>
            <a:r>
              <a:rPr lang="es-ES" sz="1400" i="1" dirty="0" smtClean="0">
                <a:solidFill>
                  <a:srgbClr val="C00000"/>
                </a:solidFill>
                <a:latin typeface="Century Gothic" pitchFamily="34" charset="0"/>
              </a:rPr>
              <a:t>El </a:t>
            </a:r>
            <a:r>
              <a:rPr lang="es-ES" sz="1400" b="1" i="1" dirty="0" smtClean="0">
                <a:solidFill>
                  <a:srgbClr val="C00000"/>
                </a:solidFill>
                <a:latin typeface="Century Gothic" pitchFamily="34" charset="0"/>
              </a:rPr>
              <a:t>grupo de más edad </a:t>
            </a:r>
            <a:r>
              <a:rPr lang="es-ES" sz="1400" i="1" dirty="0" smtClean="0">
                <a:solidFill>
                  <a:srgbClr val="C00000"/>
                </a:solidFill>
                <a:latin typeface="Century Gothic" pitchFamily="34" charset="0"/>
              </a:rPr>
              <a:t>es el que otorga puntuaciones medias más altas frentes a los de edades intermedias (35-54 años)que son los más críticos.</a:t>
            </a:r>
            <a:endParaRPr lang="es-ES" sz="1400" i="1" dirty="0">
              <a:solidFill>
                <a:srgbClr val="C00000"/>
              </a:solidFill>
              <a:latin typeface="Century Gothic" pitchFamily="34" charset="0"/>
            </a:endParaRPr>
          </a:p>
        </p:txBody>
      </p:sp>
      <p:sp>
        <p:nvSpPr>
          <p:cNvPr id="12" name="Llamada rectangular redondeada 10"/>
          <p:cNvSpPr/>
          <p:nvPr/>
        </p:nvSpPr>
        <p:spPr>
          <a:xfrm>
            <a:off x="5546989" y="2674023"/>
            <a:ext cx="3115231" cy="1190054"/>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35</a:t>
            </a:fld>
            <a:endParaRPr lang="es-ES" dirty="0"/>
          </a:p>
        </p:txBody>
      </p:sp>
      <p:sp>
        <p:nvSpPr>
          <p:cNvPr id="7" name="Text Box 7"/>
          <p:cNvSpPr txBox="1">
            <a:spLocks noChangeArrowheads="1"/>
          </p:cNvSpPr>
          <p:nvPr/>
        </p:nvSpPr>
        <p:spPr bwMode="auto">
          <a:xfrm>
            <a:off x="1787236" y="667118"/>
            <a:ext cx="4946073" cy="461665"/>
          </a:xfrm>
          <a:prstGeom prst="rect">
            <a:avLst/>
          </a:prstGeom>
          <a:solidFill>
            <a:srgbClr val="FFFFFF"/>
          </a:solid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CAMPAÑA TRANSMITE LA IDEA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105413"/>
            <a:ext cx="8909050" cy="738664"/>
          </a:xfrm>
          <a:prstGeom prst="rect">
            <a:avLst/>
          </a:prstGeom>
        </p:spPr>
        <p:txBody>
          <a:bodyPr>
            <a:spAutoFit/>
          </a:bodyPr>
          <a:lstStyle/>
          <a:p>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14</a:t>
            </a:r>
            <a:r>
              <a:rPr lang="es-ES" sz="1400" dirty="0">
                <a:solidFill>
                  <a:prstClr val="black">
                    <a:lumMod val="65000"/>
                    <a:lumOff val="35000"/>
                  </a:prstClr>
                </a:solidFill>
                <a:latin typeface="Century Gothic" pitchFamily="34" charset="0"/>
              </a:rPr>
              <a:t>.- ¿Considera </a:t>
            </a:r>
            <a:r>
              <a:rPr lang="es-ES" sz="1400" dirty="0" smtClean="0">
                <a:solidFill>
                  <a:prstClr val="black">
                    <a:lumMod val="65000"/>
                    <a:lumOff val="35000"/>
                  </a:prstClr>
                </a:solidFill>
                <a:latin typeface="Century Gothic" pitchFamily="34" charset="0"/>
              </a:rPr>
              <a:t>que </a:t>
            </a:r>
            <a:r>
              <a:rPr lang="es-ES" sz="1400" dirty="0">
                <a:solidFill>
                  <a:prstClr val="black">
                    <a:lumMod val="65000"/>
                    <a:lumOff val="35000"/>
                  </a:prstClr>
                </a:solidFill>
                <a:latin typeface="Century Gothic" pitchFamily="34" charset="0"/>
              </a:rPr>
              <a:t>esta campaña, transmite la </a:t>
            </a:r>
            <a:r>
              <a:rPr lang="es-ES" sz="1400" b="1" dirty="0">
                <a:solidFill>
                  <a:prstClr val="black">
                    <a:lumMod val="65000"/>
                    <a:lumOff val="35000"/>
                  </a:prstClr>
                </a:solidFill>
                <a:latin typeface="Century Gothic" pitchFamily="34" charset="0"/>
              </a:rPr>
              <a:t>idea que los impuestos repercuten de forma positiva en la vida de las personas</a:t>
            </a:r>
            <a:r>
              <a:rPr lang="es-ES" sz="1400" dirty="0">
                <a:solidFill>
                  <a:prstClr val="black">
                    <a:lumMod val="65000"/>
                    <a:lumOff val="35000"/>
                  </a:prstClr>
                </a:solidFill>
                <a:latin typeface="Century Gothic" pitchFamily="34" charset="0"/>
              </a:rPr>
              <a:t>?</a:t>
            </a:r>
          </a:p>
          <a:p>
            <a:endParaRPr lang="es-ES" sz="1400" dirty="0">
              <a:solidFill>
                <a:prstClr val="black">
                  <a:lumMod val="65000"/>
                  <a:lumOff val="35000"/>
                </a:prstClr>
              </a:solidFill>
              <a:latin typeface="Century Gothic" pitchFamily="34" charset="0"/>
            </a:endParaRPr>
          </a:p>
        </p:txBody>
      </p:sp>
      <p:graphicFrame>
        <p:nvGraphicFramePr>
          <p:cNvPr id="10" name="Gráfico 4"/>
          <p:cNvGraphicFramePr/>
          <p:nvPr>
            <p:extLst>
              <p:ext uri="{D42A27DB-BD31-4B8C-83A1-F6EECF244321}">
                <p14:modId xmlns:p14="http://schemas.microsoft.com/office/powerpoint/2010/main" xmlns="" val="2780376285"/>
              </p:ext>
            </p:extLst>
          </p:nvPr>
        </p:nvGraphicFramePr>
        <p:xfrm>
          <a:off x="1557496" y="2600525"/>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6"/>
          <p:cNvSpPr txBox="1"/>
          <p:nvPr/>
        </p:nvSpPr>
        <p:spPr>
          <a:xfrm>
            <a:off x="5148064" y="1349148"/>
            <a:ext cx="3744417" cy="1169529"/>
          </a:xfrm>
          <a:prstGeom prst="rect">
            <a:avLst/>
          </a:prstGeom>
          <a:noFill/>
        </p:spPr>
        <p:txBody>
          <a:bodyPr wrap="square" lIns="91420" tIns="45709" rIns="91420" bIns="45709" rtlCol="0">
            <a:spAutoFit/>
          </a:bodyPr>
          <a:lstStyle/>
          <a:p>
            <a:pPr algn="ctr">
              <a:defRPr/>
            </a:pPr>
            <a:endParaRPr lang="es-ES" sz="1400" i="1" dirty="0" smtClean="0">
              <a:solidFill>
                <a:srgbClr val="C00000"/>
              </a:solidFill>
              <a:latin typeface="Century Gothic" pitchFamily="34" charset="0"/>
            </a:endParaRPr>
          </a:p>
          <a:p>
            <a:pPr algn="ctr">
              <a:defRPr/>
            </a:pPr>
            <a:r>
              <a:rPr lang="es-ES" sz="1400" b="1" i="1" dirty="0" smtClean="0">
                <a:solidFill>
                  <a:srgbClr val="C00000"/>
                </a:solidFill>
                <a:latin typeface="Century Gothic" pitchFamily="34" charset="0"/>
              </a:rPr>
              <a:t>La gran mayoría (80,4%) </a:t>
            </a:r>
            <a:r>
              <a:rPr lang="es-ES" sz="1400" i="1" dirty="0" smtClean="0">
                <a:solidFill>
                  <a:srgbClr val="C00000"/>
                </a:solidFill>
                <a:latin typeface="Century Gothic" pitchFamily="34" charset="0"/>
              </a:rPr>
              <a:t>sí considera que se transmite la idea de que los impuestos repercuten de forma positiva sobre la población.</a:t>
            </a:r>
            <a:endParaRPr lang="es-ES" sz="1400" i="1" dirty="0">
              <a:solidFill>
                <a:srgbClr val="C00000"/>
              </a:solidFill>
              <a:latin typeface="Century Gothic" pitchFamily="34" charset="0"/>
            </a:endParaRPr>
          </a:p>
        </p:txBody>
      </p:sp>
      <p:sp>
        <p:nvSpPr>
          <p:cNvPr id="12" name="Llamada rectangular redondeada 7"/>
          <p:cNvSpPr/>
          <p:nvPr/>
        </p:nvSpPr>
        <p:spPr>
          <a:xfrm>
            <a:off x="5117721" y="1532662"/>
            <a:ext cx="3774759" cy="1037834"/>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36</a:t>
            </a:fld>
            <a:endParaRPr lang="es-ES" dirty="0"/>
          </a:p>
        </p:txBody>
      </p:sp>
      <p:sp>
        <p:nvSpPr>
          <p:cNvPr id="7" name="Text Box 7"/>
          <p:cNvSpPr txBox="1">
            <a:spLocks noChangeArrowheads="1"/>
          </p:cNvSpPr>
          <p:nvPr/>
        </p:nvSpPr>
        <p:spPr bwMode="auto">
          <a:xfrm>
            <a:off x="1614055" y="716280"/>
            <a:ext cx="5314544" cy="461665"/>
          </a:xfrm>
          <a:prstGeom prst="rect">
            <a:avLst/>
          </a:prstGeom>
          <a:solidFill>
            <a:srgbClr val="FFFFFF"/>
          </a:solid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CAMPAÑA TRANSMITE LA IDEA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174238"/>
            <a:ext cx="8909050" cy="738664"/>
          </a:xfrm>
          <a:prstGeom prst="rect">
            <a:avLst/>
          </a:prstGeom>
        </p:spPr>
        <p:txBody>
          <a:bodyPr>
            <a:spAutoFit/>
          </a:bodyPr>
          <a:lstStyle/>
          <a:p>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14</a:t>
            </a:r>
            <a:r>
              <a:rPr lang="es-ES" sz="1400" dirty="0">
                <a:solidFill>
                  <a:prstClr val="black">
                    <a:lumMod val="65000"/>
                    <a:lumOff val="35000"/>
                  </a:prstClr>
                </a:solidFill>
                <a:latin typeface="Century Gothic" pitchFamily="34" charset="0"/>
              </a:rPr>
              <a:t>.- ¿Considera que esta campaña, transmite la idea que los impuestos repercuten de forma positiva en la vida de las personas?</a:t>
            </a:r>
          </a:p>
          <a:p>
            <a:endParaRPr lang="es-ES" sz="1400" dirty="0">
              <a:solidFill>
                <a:prstClr val="black">
                  <a:lumMod val="65000"/>
                  <a:lumOff val="35000"/>
                </a:prstClr>
              </a:solidFill>
              <a:latin typeface="Century Gothic" pitchFamily="34" charset="0"/>
            </a:endParaRPr>
          </a:p>
        </p:txBody>
      </p:sp>
      <p:graphicFrame>
        <p:nvGraphicFramePr>
          <p:cNvPr id="10" name="Gráfico 4"/>
          <p:cNvGraphicFramePr/>
          <p:nvPr>
            <p:extLst>
              <p:ext uri="{D42A27DB-BD31-4B8C-83A1-F6EECF244321}">
                <p14:modId xmlns:p14="http://schemas.microsoft.com/office/powerpoint/2010/main" xmlns="" val="163333760"/>
              </p:ext>
            </p:extLst>
          </p:nvPr>
        </p:nvGraphicFramePr>
        <p:xfrm>
          <a:off x="353871" y="2202426"/>
          <a:ext cx="4139471" cy="33081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p:nvPr>
            <p:extLst>
              <p:ext uri="{D42A27DB-BD31-4B8C-83A1-F6EECF244321}">
                <p14:modId xmlns:p14="http://schemas.microsoft.com/office/powerpoint/2010/main" xmlns="" val="1465828535"/>
              </p:ext>
            </p:extLst>
          </p:nvPr>
        </p:nvGraphicFramePr>
        <p:xfrm>
          <a:off x="4644855" y="2064773"/>
          <a:ext cx="3997701" cy="3435975"/>
        </p:xfrm>
        <a:graphic>
          <a:graphicData uri="http://schemas.openxmlformats.org/drawingml/2006/chart">
            <c:chart xmlns:c="http://schemas.openxmlformats.org/drawingml/2006/chart" xmlns:r="http://schemas.openxmlformats.org/officeDocument/2006/relationships" r:id="rId5"/>
          </a:graphicData>
        </a:graphic>
      </p:graphicFrame>
      <p:pic>
        <p:nvPicPr>
          <p:cNvPr id="12" name="Imagen 7"/>
          <p:cNvPicPr>
            <a:picLocks noChangeAspect="1"/>
          </p:cNvPicPr>
          <p:nvPr/>
        </p:nvPicPr>
        <p:blipFill>
          <a:blip r:embed="rId6" cstate="print">
            <a:duotone>
              <a:schemeClr val="bg2">
                <a:shade val="45000"/>
                <a:satMod val="135000"/>
              </a:schemeClr>
              <a:prstClr val="white"/>
            </a:duotone>
          </a:blip>
          <a:stretch>
            <a:fillRect/>
          </a:stretch>
        </p:blipFill>
        <p:spPr>
          <a:xfrm>
            <a:off x="523355" y="1910963"/>
            <a:ext cx="478560" cy="1099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0"/>
          <p:cNvPicPr>
            <a:picLocks noChangeAspect="1"/>
          </p:cNvPicPr>
          <p:nvPr/>
        </p:nvPicPr>
        <p:blipFill>
          <a:blip r:embed="rId7" cstate="print">
            <a:duotone>
              <a:schemeClr val="bg2">
                <a:shade val="45000"/>
                <a:satMod val="135000"/>
              </a:schemeClr>
              <a:prstClr val="white"/>
            </a:duotone>
          </a:blip>
          <a:stretch>
            <a:fillRect/>
          </a:stretch>
        </p:blipFill>
        <p:spPr>
          <a:xfrm>
            <a:off x="5235320" y="1751631"/>
            <a:ext cx="502264" cy="110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CuadroTexto 11"/>
          <p:cNvSpPr txBox="1"/>
          <p:nvPr/>
        </p:nvSpPr>
        <p:spPr>
          <a:xfrm>
            <a:off x="2296796" y="5009862"/>
            <a:ext cx="4530745" cy="954085"/>
          </a:xfrm>
          <a:prstGeom prst="rect">
            <a:avLst/>
          </a:prstGeom>
          <a:noFill/>
        </p:spPr>
        <p:txBody>
          <a:bodyPr wrap="square" lIns="91420" tIns="45709" rIns="91420" bIns="45709" rtlCol="0">
            <a:spAutoFit/>
          </a:bodyPr>
          <a:lstStyle/>
          <a:p>
            <a:pPr algn="ctr">
              <a:defRPr/>
            </a:pPr>
            <a:r>
              <a:rPr lang="es-ES" sz="1400" i="1" dirty="0" smtClean="0">
                <a:solidFill>
                  <a:srgbClr val="C00000"/>
                </a:solidFill>
                <a:latin typeface="Century Gothic" pitchFamily="34" charset="0"/>
              </a:rPr>
              <a:t>Los </a:t>
            </a:r>
            <a:r>
              <a:rPr lang="es-ES" sz="1400" b="1" i="1" dirty="0" smtClean="0">
                <a:solidFill>
                  <a:srgbClr val="C00000"/>
                </a:solidFill>
                <a:latin typeface="Century Gothic" pitchFamily="34" charset="0"/>
              </a:rPr>
              <a:t>mujeres son ligeramente más optimistas </a:t>
            </a:r>
            <a:r>
              <a:rPr lang="es-ES" sz="1400" i="1" dirty="0" smtClean="0">
                <a:solidFill>
                  <a:srgbClr val="C00000"/>
                </a:solidFill>
                <a:latin typeface="Century Gothic" pitchFamily="34" charset="0"/>
              </a:rPr>
              <a:t>que las hombres en cuanto al objetivo final de la campaña: mejorar el estado del Bienestar . Sin embargo, estas diferencias no son significativas</a:t>
            </a:r>
            <a:endParaRPr lang="es-ES" sz="1400" i="1" dirty="0">
              <a:solidFill>
                <a:srgbClr val="C00000"/>
              </a:solidFill>
              <a:latin typeface="Century Gothic" pitchFamily="34" charset="0"/>
            </a:endParaRPr>
          </a:p>
        </p:txBody>
      </p:sp>
      <p:sp>
        <p:nvSpPr>
          <p:cNvPr id="15" name="Llamada rectangular redondeada 13"/>
          <p:cNvSpPr/>
          <p:nvPr/>
        </p:nvSpPr>
        <p:spPr>
          <a:xfrm>
            <a:off x="2263267" y="4899408"/>
            <a:ext cx="4567459" cy="1255779"/>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37</a:t>
            </a:fld>
            <a:endParaRPr lang="es-ES" dirty="0"/>
          </a:p>
        </p:txBody>
      </p:sp>
      <p:sp>
        <p:nvSpPr>
          <p:cNvPr id="7" name="Text Box 7"/>
          <p:cNvSpPr txBox="1">
            <a:spLocks noChangeArrowheads="1"/>
          </p:cNvSpPr>
          <p:nvPr/>
        </p:nvSpPr>
        <p:spPr bwMode="auto">
          <a:xfrm>
            <a:off x="1392382" y="686784"/>
            <a:ext cx="5447726" cy="461665"/>
          </a:xfrm>
          <a:prstGeom prst="rect">
            <a:avLst/>
          </a:prstGeom>
          <a:solidFill>
            <a:srgbClr val="FFFFFF"/>
          </a:solid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CAMPAÑA TRANSMITE LA IDEA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095580"/>
            <a:ext cx="8909050" cy="738664"/>
          </a:xfrm>
          <a:prstGeom prst="rect">
            <a:avLst/>
          </a:prstGeom>
        </p:spPr>
        <p:txBody>
          <a:bodyPr>
            <a:spAutoFit/>
          </a:bodyPr>
          <a:lstStyle/>
          <a:p>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14</a:t>
            </a:r>
            <a:r>
              <a:rPr lang="es-ES" sz="1400" dirty="0">
                <a:solidFill>
                  <a:prstClr val="black">
                    <a:lumMod val="65000"/>
                    <a:lumOff val="35000"/>
                  </a:prstClr>
                </a:solidFill>
                <a:latin typeface="Century Gothic" pitchFamily="34" charset="0"/>
              </a:rPr>
              <a:t>.- ¿Considera que esta campaña, transmite la idea </a:t>
            </a:r>
            <a:r>
              <a:rPr lang="es-ES" sz="1400" dirty="0" smtClean="0">
                <a:solidFill>
                  <a:prstClr val="black">
                    <a:lumMod val="65000"/>
                    <a:lumOff val="35000"/>
                  </a:prstClr>
                </a:solidFill>
                <a:latin typeface="Century Gothic" pitchFamily="34" charset="0"/>
              </a:rPr>
              <a:t>de que </a:t>
            </a:r>
            <a:r>
              <a:rPr lang="es-ES" sz="1400" dirty="0">
                <a:solidFill>
                  <a:prstClr val="black">
                    <a:lumMod val="65000"/>
                    <a:lumOff val="35000"/>
                  </a:prstClr>
                </a:solidFill>
                <a:latin typeface="Century Gothic" pitchFamily="34" charset="0"/>
              </a:rPr>
              <a:t>los impuestos repercuten de forma positiva en la vida de las personas?</a:t>
            </a:r>
          </a:p>
          <a:p>
            <a:endParaRPr lang="es-ES" sz="1400" dirty="0">
              <a:solidFill>
                <a:prstClr val="black">
                  <a:lumMod val="65000"/>
                  <a:lumOff val="35000"/>
                </a:prstClr>
              </a:solidFill>
              <a:latin typeface="Century Gothic" pitchFamily="34" charset="0"/>
            </a:endParaRPr>
          </a:p>
        </p:txBody>
      </p:sp>
      <p:graphicFrame>
        <p:nvGraphicFramePr>
          <p:cNvPr id="10" name="Gráfico 4"/>
          <p:cNvGraphicFramePr/>
          <p:nvPr>
            <p:extLst>
              <p:ext uri="{D42A27DB-BD31-4B8C-83A1-F6EECF244321}">
                <p14:modId xmlns:p14="http://schemas.microsoft.com/office/powerpoint/2010/main" xmlns="" val="643692341"/>
              </p:ext>
            </p:extLst>
          </p:nvPr>
        </p:nvGraphicFramePr>
        <p:xfrm>
          <a:off x="598545" y="1956619"/>
          <a:ext cx="3314694" cy="27146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p:nvPr>
            <p:extLst>
              <p:ext uri="{D42A27DB-BD31-4B8C-83A1-F6EECF244321}">
                <p14:modId xmlns:p14="http://schemas.microsoft.com/office/powerpoint/2010/main" xmlns="" val="3825963233"/>
              </p:ext>
            </p:extLst>
          </p:nvPr>
        </p:nvGraphicFramePr>
        <p:xfrm>
          <a:off x="4733196" y="1700981"/>
          <a:ext cx="3240765" cy="26556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áfico 7"/>
          <p:cNvGraphicFramePr/>
          <p:nvPr>
            <p:extLst>
              <p:ext uri="{D42A27DB-BD31-4B8C-83A1-F6EECF244321}">
                <p14:modId xmlns:p14="http://schemas.microsoft.com/office/powerpoint/2010/main" xmlns="" val="607840713"/>
              </p:ext>
            </p:extLst>
          </p:nvPr>
        </p:nvGraphicFramePr>
        <p:xfrm>
          <a:off x="1011501" y="4168878"/>
          <a:ext cx="2606770" cy="25367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áfico 10"/>
          <p:cNvGraphicFramePr/>
          <p:nvPr>
            <p:extLst>
              <p:ext uri="{D42A27DB-BD31-4B8C-83A1-F6EECF244321}">
                <p14:modId xmlns:p14="http://schemas.microsoft.com/office/powerpoint/2010/main" xmlns="" val="143632471"/>
              </p:ext>
            </p:extLst>
          </p:nvPr>
        </p:nvGraphicFramePr>
        <p:xfrm>
          <a:off x="4939673" y="3991112"/>
          <a:ext cx="3083449" cy="2739068"/>
        </p:xfrm>
        <a:graphic>
          <a:graphicData uri="http://schemas.openxmlformats.org/drawingml/2006/chart">
            <c:chart xmlns:c="http://schemas.openxmlformats.org/drawingml/2006/chart" xmlns:r="http://schemas.openxmlformats.org/officeDocument/2006/relationships" r:id="rId7"/>
          </a:graphicData>
        </a:graphic>
      </p:graphicFrame>
      <p:pic>
        <p:nvPicPr>
          <p:cNvPr id="14" name="Picture 2" descr="http://www.abc.es/Media/201302/06/Jovenes-OK--644x36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67149" y="1846180"/>
            <a:ext cx="1312257" cy="73763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5" name="Picture 6" descr="http://thumbs.dreamstime.com/t/m%C3%A1s-vieja-gente-madura-en-la-gimnasia-10517146.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243334" y="4709651"/>
            <a:ext cx="1277109" cy="85140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6" name="CuadroTexto 14"/>
          <p:cNvSpPr txBox="1"/>
          <p:nvPr/>
        </p:nvSpPr>
        <p:spPr>
          <a:xfrm>
            <a:off x="4496425" y="4386386"/>
            <a:ext cx="1301959" cy="261610"/>
          </a:xfrm>
          <a:prstGeom prst="rect">
            <a:avLst/>
          </a:prstGeom>
          <a:noFill/>
        </p:spPr>
        <p:txBody>
          <a:bodyPr wrap="none" rtlCol="0">
            <a:spAutoFit/>
          </a:bodyPr>
          <a:lstStyle/>
          <a:p>
            <a:r>
              <a:rPr lang="ca-ES" sz="1100" b="1" u="none" dirty="0" err="1" smtClean="0">
                <a:latin typeface="Century Gothic" panose="020B0502020202020204" pitchFamily="34" charset="0"/>
              </a:rPr>
              <a:t>Más</a:t>
            </a:r>
            <a:r>
              <a:rPr lang="ca-ES" sz="1100" b="1" u="none" dirty="0" smtClean="0">
                <a:latin typeface="Century Gothic" panose="020B0502020202020204" pitchFamily="34" charset="0"/>
              </a:rPr>
              <a:t> de 55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sp>
        <p:nvSpPr>
          <p:cNvPr id="17" name="CuadroTexto 15"/>
          <p:cNvSpPr txBox="1"/>
          <p:nvPr/>
        </p:nvSpPr>
        <p:spPr>
          <a:xfrm>
            <a:off x="290849" y="1629086"/>
            <a:ext cx="1271502" cy="261610"/>
          </a:xfrm>
          <a:prstGeom prst="rect">
            <a:avLst/>
          </a:prstGeom>
          <a:noFill/>
        </p:spPr>
        <p:txBody>
          <a:bodyPr wrap="none" rtlCol="0">
            <a:spAutoFit/>
          </a:bodyPr>
          <a:lstStyle/>
          <a:p>
            <a:r>
              <a:rPr lang="ca-ES" sz="1100" b="1" u="none" dirty="0" smtClean="0">
                <a:latin typeface="Century Gothic" panose="020B0502020202020204" pitchFamily="34" charset="0"/>
              </a:rPr>
              <a:t>De 18 a 34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pic>
        <p:nvPicPr>
          <p:cNvPr id="18" name="Imagen 16"/>
          <p:cNvPicPr>
            <a:picLocks noChangeAspect="1"/>
          </p:cNvPicPr>
          <p:nvPr/>
        </p:nvPicPr>
        <p:blipFill>
          <a:blip r:embed="rId10" cstate="print"/>
          <a:stretch>
            <a:fillRect/>
          </a:stretch>
        </p:blipFill>
        <p:spPr>
          <a:xfrm>
            <a:off x="4322274" y="1651437"/>
            <a:ext cx="1068084" cy="890070"/>
          </a:xfrm>
          <a:prstGeom prst="rect">
            <a:avLst/>
          </a:prstGeom>
          <a:ln>
            <a:noFill/>
          </a:ln>
          <a:effectLst>
            <a:softEdge rad="112500"/>
          </a:effectLst>
        </p:spPr>
      </p:pic>
      <p:sp>
        <p:nvSpPr>
          <p:cNvPr id="19" name="CuadroTexto 17"/>
          <p:cNvSpPr txBox="1"/>
          <p:nvPr/>
        </p:nvSpPr>
        <p:spPr>
          <a:xfrm>
            <a:off x="4496425" y="1398096"/>
            <a:ext cx="1271502" cy="261610"/>
          </a:xfrm>
          <a:prstGeom prst="rect">
            <a:avLst/>
          </a:prstGeom>
          <a:noFill/>
        </p:spPr>
        <p:txBody>
          <a:bodyPr wrap="none" rtlCol="0">
            <a:spAutoFit/>
          </a:bodyPr>
          <a:lstStyle/>
          <a:p>
            <a:r>
              <a:rPr lang="ca-ES" sz="1100" b="1" u="none" dirty="0" smtClean="0">
                <a:latin typeface="Century Gothic" panose="020B0502020202020204" pitchFamily="34" charset="0"/>
              </a:rPr>
              <a:t>De 35 a 44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sp>
        <p:nvSpPr>
          <p:cNvPr id="20" name="CuadroTexto 18"/>
          <p:cNvSpPr txBox="1"/>
          <p:nvPr/>
        </p:nvSpPr>
        <p:spPr>
          <a:xfrm>
            <a:off x="188088" y="4343830"/>
            <a:ext cx="1271502" cy="261610"/>
          </a:xfrm>
          <a:prstGeom prst="rect">
            <a:avLst/>
          </a:prstGeom>
          <a:noFill/>
        </p:spPr>
        <p:txBody>
          <a:bodyPr wrap="none" rtlCol="0">
            <a:spAutoFit/>
          </a:bodyPr>
          <a:lstStyle/>
          <a:p>
            <a:r>
              <a:rPr lang="ca-ES" sz="1100" b="1" u="none" dirty="0" smtClean="0">
                <a:latin typeface="Century Gothic" panose="020B0502020202020204" pitchFamily="34" charset="0"/>
              </a:rPr>
              <a:t>De 45 a 55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sp>
        <p:nvSpPr>
          <p:cNvPr id="21" name="CuadroTexto 19"/>
          <p:cNvSpPr txBox="1"/>
          <p:nvPr/>
        </p:nvSpPr>
        <p:spPr>
          <a:xfrm>
            <a:off x="3587522" y="2771655"/>
            <a:ext cx="1746797" cy="1169529"/>
          </a:xfrm>
          <a:prstGeom prst="rect">
            <a:avLst/>
          </a:prstGeom>
          <a:noFill/>
        </p:spPr>
        <p:txBody>
          <a:bodyPr wrap="square" lIns="91420" tIns="45709" rIns="91420" bIns="45709" rtlCol="0">
            <a:spAutoFit/>
          </a:bodyPr>
          <a:lstStyle/>
          <a:p>
            <a:pPr algn="ctr">
              <a:defRPr/>
            </a:pPr>
            <a:r>
              <a:rPr lang="es-ES" sz="1400" b="1" i="1" dirty="0" smtClean="0">
                <a:solidFill>
                  <a:srgbClr val="C00000"/>
                </a:solidFill>
                <a:latin typeface="Century Gothic" pitchFamily="34" charset="0"/>
              </a:rPr>
              <a:t>Los jóvenes </a:t>
            </a:r>
            <a:r>
              <a:rPr lang="es-ES" sz="1400" i="1" dirty="0" smtClean="0">
                <a:solidFill>
                  <a:srgbClr val="C00000"/>
                </a:solidFill>
                <a:latin typeface="Century Gothic" pitchFamily="34" charset="0"/>
              </a:rPr>
              <a:t>es el grupo de edad que </a:t>
            </a:r>
            <a:r>
              <a:rPr lang="es-ES" sz="1400" b="1" i="1" dirty="0" smtClean="0">
                <a:solidFill>
                  <a:srgbClr val="C00000"/>
                </a:solidFill>
                <a:latin typeface="Century Gothic" pitchFamily="34" charset="0"/>
              </a:rPr>
              <a:t>más positivamente </a:t>
            </a:r>
            <a:r>
              <a:rPr lang="es-ES" sz="1400" i="1" dirty="0" smtClean="0">
                <a:solidFill>
                  <a:srgbClr val="C00000"/>
                </a:solidFill>
                <a:latin typeface="Century Gothic" pitchFamily="34" charset="0"/>
              </a:rPr>
              <a:t>valora la idea .</a:t>
            </a:r>
            <a:endParaRPr lang="es-ES" sz="1400" i="1" dirty="0">
              <a:solidFill>
                <a:srgbClr val="C00000"/>
              </a:solidFill>
              <a:latin typeface="Century Gothic" pitchFamily="34" charset="0"/>
            </a:endParaRPr>
          </a:p>
        </p:txBody>
      </p:sp>
      <p:sp>
        <p:nvSpPr>
          <p:cNvPr id="22" name="Llamada rectangular redondeada 20"/>
          <p:cNvSpPr/>
          <p:nvPr/>
        </p:nvSpPr>
        <p:spPr>
          <a:xfrm rot="5400000">
            <a:off x="3655925" y="2535227"/>
            <a:ext cx="1600866" cy="1671442"/>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Imagen 2" descr="http://impulsandote.es/wp-content/uploads/2013/03/noticia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60580" y="4650510"/>
            <a:ext cx="1211714" cy="7066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38</a:t>
            </a:fld>
            <a:endParaRPr lang="es-ES" dirty="0"/>
          </a:p>
        </p:txBody>
      </p:sp>
      <p:sp>
        <p:nvSpPr>
          <p:cNvPr id="7" name="Text Box 7"/>
          <p:cNvSpPr txBox="1">
            <a:spLocks noChangeArrowheads="1"/>
          </p:cNvSpPr>
          <p:nvPr/>
        </p:nvSpPr>
        <p:spPr bwMode="auto">
          <a:xfrm>
            <a:off x="254713" y="677070"/>
            <a:ext cx="7208001" cy="461665"/>
          </a:xfrm>
          <a:prstGeom prst="rect">
            <a:avLst/>
          </a:prstGeom>
          <a:solidFill>
            <a:srgbClr val="FFFFFF"/>
          </a:solid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FRASE RESUME CON CLARIDAD EL MENSAJE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164406"/>
            <a:ext cx="8909050" cy="523220"/>
          </a:xfrm>
          <a:prstGeom prst="rect">
            <a:avLst/>
          </a:prstGeom>
        </p:spPr>
        <p:txBody>
          <a:bodyPr>
            <a:spAutoFit/>
          </a:bodyPr>
          <a:lstStyle/>
          <a:p>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15</a:t>
            </a:r>
            <a:r>
              <a:rPr lang="es-ES" sz="1400" dirty="0">
                <a:solidFill>
                  <a:prstClr val="black">
                    <a:lumMod val="65000"/>
                    <a:lumOff val="35000"/>
                  </a:prstClr>
                </a:solidFill>
                <a:latin typeface="Century Gothic" pitchFamily="34" charset="0"/>
              </a:rPr>
              <a:t>.- Una de las frases de esta campaña dice: “</a:t>
            </a:r>
            <a:r>
              <a:rPr lang="es-ES" sz="1400" b="1" dirty="0">
                <a:solidFill>
                  <a:prstClr val="black">
                    <a:lumMod val="65000"/>
                    <a:lumOff val="35000"/>
                  </a:prstClr>
                </a:solidFill>
                <a:effectLst>
                  <a:outerShdw blurRad="38100" dist="38100" dir="2700000" algn="tl">
                    <a:srgbClr val="000000">
                      <a:alpha val="43137"/>
                    </a:srgbClr>
                  </a:outerShdw>
                </a:effectLst>
                <a:latin typeface="Century Gothic" pitchFamily="34" charset="0"/>
              </a:rPr>
              <a:t>CONTRIBUIMOS PARA RECIBIR</a:t>
            </a:r>
            <a:r>
              <a:rPr lang="es-ES" sz="1400" dirty="0">
                <a:solidFill>
                  <a:prstClr val="black">
                    <a:lumMod val="65000"/>
                    <a:lumOff val="35000"/>
                  </a:prstClr>
                </a:solidFill>
                <a:latin typeface="Century Gothic" pitchFamily="34" charset="0"/>
              </a:rPr>
              <a:t>” ¿Considera que resume con claridad el mensaje de la campaña? </a:t>
            </a:r>
          </a:p>
        </p:txBody>
      </p:sp>
      <p:graphicFrame>
        <p:nvGraphicFramePr>
          <p:cNvPr id="10" name="Gráfico 4"/>
          <p:cNvGraphicFramePr/>
          <p:nvPr>
            <p:extLst>
              <p:ext uri="{D42A27DB-BD31-4B8C-83A1-F6EECF244321}">
                <p14:modId xmlns:p14="http://schemas.microsoft.com/office/powerpoint/2010/main" xmlns="" val="518543738"/>
              </p:ext>
            </p:extLst>
          </p:nvPr>
        </p:nvGraphicFramePr>
        <p:xfrm>
          <a:off x="1544481" y="2585425"/>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6"/>
          <p:cNvSpPr txBox="1"/>
          <p:nvPr/>
        </p:nvSpPr>
        <p:spPr>
          <a:xfrm>
            <a:off x="5177560" y="1703062"/>
            <a:ext cx="3744417" cy="954085"/>
          </a:xfrm>
          <a:prstGeom prst="rect">
            <a:avLst/>
          </a:prstGeom>
          <a:noFill/>
        </p:spPr>
        <p:txBody>
          <a:bodyPr wrap="square" lIns="91420" tIns="45709" rIns="91420" bIns="45709" rtlCol="0">
            <a:spAutoFit/>
          </a:bodyPr>
          <a:lstStyle/>
          <a:p>
            <a:pPr algn="ctr">
              <a:defRPr/>
            </a:pPr>
            <a:r>
              <a:rPr lang="es-ES" sz="1400" i="1" dirty="0" smtClean="0">
                <a:solidFill>
                  <a:srgbClr val="C00000"/>
                </a:solidFill>
                <a:latin typeface="Century Gothic" pitchFamily="34" charset="0"/>
              </a:rPr>
              <a:t>En similares términos a la transmisión de la idea se puede hablar de la frase. </a:t>
            </a:r>
            <a:r>
              <a:rPr lang="es-ES" sz="1400" b="1" i="1" dirty="0" smtClean="0">
                <a:solidFill>
                  <a:srgbClr val="C00000"/>
                </a:solidFill>
                <a:latin typeface="Century Gothic" pitchFamily="34" charset="0"/>
              </a:rPr>
              <a:t>Más del 70% opina que resume con claridad el mensaje de la campaña.</a:t>
            </a:r>
            <a:endParaRPr lang="es-ES" sz="1400" b="1" i="1" dirty="0">
              <a:solidFill>
                <a:srgbClr val="C00000"/>
              </a:solidFill>
              <a:latin typeface="Century Gothic" pitchFamily="34" charset="0"/>
            </a:endParaRPr>
          </a:p>
        </p:txBody>
      </p:sp>
      <p:sp>
        <p:nvSpPr>
          <p:cNvPr id="12" name="Llamada rectangular redondeada 7"/>
          <p:cNvSpPr/>
          <p:nvPr/>
        </p:nvSpPr>
        <p:spPr>
          <a:xfrm>
            <a:off x="5117721" y="1660480"/>
            <a:ext cx="3774759" cy="1037834"/>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39</a:t>
            </a:fld>
            <a:endParaRPr lang="es-ES" dirty="0"/>
          </a:p>
        </p:txBody>
      </p:sp>
      <p:graphicFrame>
        <p:nvGraphicFramePr>
          <p:cNvPr id="8" name="Gráfico 4"/>
          <p:cNvGraphicFramePr/>
          <p:nvPr>
            <p:extLst>
              <p:ext uri="{D42A27DB-BD31-4B8C-83A1-F6EECF244321}">
                <p14:modId xmlns:p14="http://schemas.microsoft.com/office/powerpoint/2010/main" xmlns="" val="3968050243"/>
              </p:ext>
            </p:extLst>
          </p:nvPr>
        </p:nvGraphicFramePr>
        <p:xfrm>
          <a:off x="674181" y="2074606"/>
          <a:ext cx="3907651" cy="33836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7"/>
          <p:cNvGraphicFramePr/>
          <p:nvPr>
            <p:extLst>
              <p:ext uri="{D42A27DB-BD31-4B8C-83A1-F6EECF244321}">
                <p14:modId xmlns:p14="http://schemas.microsoft.com/office/powerpoint/2010/main" xmlns="" val="3604754606"/>
              </p:ext>
            </p:extLst>
          </p:nvPr>
        </p:nvGraphicFramePr>
        <p:xfrm>
          <a:off x="4719644" y="2143432"/>
          <a:ext cx="3854085" cy="343279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Box 7"/>
          <p:cNvSpPr txBox="1">
            <a:spLocks noChangeArrowheads="1"/>
          </p:cNvSpPr>
          <p:nvPr/>
        </p:nvSpPr>
        <p:spPr bwMode="auto">
          <a:xfrm>
            <a:off x="275304" y="696735"/>
            <a:ext cx="7208001" cy="461665"/>
          </a:xfrm>
          <a:prstGeom prst="rect">
            <a:avLst/>
          </a:prstGeom>
          <a:solidFill>
            <a:srgbClr val="FFFFFF"/>
          </a:solid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FRASE RESUME CON CLARIDAD EL MENSAJE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11" name="12 Rectángulo"/>
          <p:cNvSpPr/>
          <p:nvPr/>
        </p:nvSpPr>
        <p:spPr>
          <a:xfrm>
            <a:off x="234950" y="1154573"/>
            <a:ext cx="8909050" cy="523220"/>
          </a:xfrm>
          <a:prstGeom prst="rect">
            <a:avLst/>
          </a:prstGeom>
        </p:spPr>
        <p:txBody>
          <a:bodyPr>
            <a:spAutoFit/>
          </a:bodyPr>
          <a:lstStyle/>
          <a:p>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15</a:t>
            </a:r>
            <a:r>
              <a:rPr lang="es-ES" sz="1400" dirty="0">
                <a:solidFill>
                  <a:prstClr val="black">
                    <a:lumMod val="65000"/>
                    <a:lumOff val="35000"/>
                  </a:prstClr>
                </a:solidFill>
                <a:latin typeface="Century Gothic" pitchFamily="34" charset="0"/>
              </a:rPr>
              <a:t>.- Una de las frases de esta campaña dice: “</a:t>
            </a:r>
            <a:r>
              <a:rPr lang="es-ES" sz="1400" b="1" dirty="0">
                <a:solidFill>
                  <a:prstClr val="black">
                    <a:lumMod val="65000"/>
                    <a:lumOff val="35000"/>
                  </a:prstClr>
                </a:solidFill>
                <a:effectLst>
                  <a:outerShdw blurRad="38100" dist="38100" dir="2700000" algn="tl">
                    <a:srgbClr val="000000">
                      <a:alpha val="43137"/>
                    </a:srgbClr>
                  </a:outerShdw>
                </a:effectLst>
                <a:latin typeface="Century Gothic" pitchFamily="34" charset="0"/>
              </a:rPr>
              <a:t>CONTRIBUIMOS PARA RECIBIR</a:t>
            </a:r>
            <a:r>
              <a:rPr lang="es-ES" sz="1400" dirty="0">
                <a:solidFill>
                  <a:prstClr val="black">
                    <a:lumMod val="65000"/>
                    <a:lumOff val="35000"/>
                  </a:prstClr>
                </a:solidFill>
                <a:latin typeface="Century Gothic" pitchFamily="34" charset="0"/>
              </a:rPr>
              <a:t>” ¿Considera que resume con claridad el mensaje de la campaña? </a:t>
            </a:r>
          </a:p>
        </p:txBody>
      </p:sp>
      <p:pic>
        <p:nvPicPr>
          <p:cNvPr id="12" name="Imagen 8"/>
          <p:cNvPicPr>
            <a:picLocks noChangeAspect="1"/>
          </p:cNvPicPr>
          <p:nvPr/>
        </p:nvPicPr>
        <p:blipFill>
          <a:blip r:embed="rId6" cstate="print">
            <a:duotone>
              <a:schemeClr val="bg2">
                <a:shade val="45000"/>
                <a:satMod val="135000"/>
              </a:schemeClr>
              <a:prstClr val="white"/>
            </a:duotone>
          </a:blip>
          <a:stretch>
            <a:fillRect/>
          </a:stretch>
        </p:blipFill>
        <p:spPr>
          <a:xfrm>
            <a:off x="562685" y="1851968"/>
            <a:ext cx="478560" cy="1099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9"/>
          <p:cNvPicPr>
            <a:picLocks noChangeAspect="1"/>
          </p:cNvPicPr>
          <p:nvPr/>
        </p:nvPicPr>
        <p:blipFill>
          <a:blip r:embed="rId7" cstate="print">
            <a:duotone>
              <a:schemeClr val="bg2">
                <a:shade val="45000"/>
                <a:satMod val="135000"/>
              </a:schemeClr>
              <a:prstClr val="white"/>
            </a:duotone>
          </a:blip>
          <a:stretch>
            <a:fillRect/>
          </a:stretch>
        </p:blipFill>
        <p:spPr>
          <a:xfrm>
            <a:off x="5068172" y="1741798"/>
            <a:ext cx="502264" cy="110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CuadroTexto 13"/>
          <p:cNvSpPr txBox="1"/>
          <p:nvPr/>
        </p:nvSpPr>
        <p:spPr>
          <a:xfrm>
            <a:off x="2296795" y="5068857"/>
            <a:ext cx="4530745" cy="954085"/>
          </a:xfrm>
          <a:prstGeom prst="rect">
            <a:avLst/>
          </a:prstGeom>
          <a:noFill/>
        </p:spPr>
        <p:txBody>
          <a:bodyPr wrap="square" lIns="91420" tIns="45709" rIns="91420" bIns="45709" rtlCol="0">
            <a:spAutoFit/>
          </a:bodyPr>
          <a:lstStyle/>
          <a:p>
            <a:pPr algn="ctr">
              <a:defRPr/>
            </a:pPr>
            <a:r>
              <a:rPr lang="es-ES" sz="1400" i="1" dirty="0" smtClean="0">
                <a:solidFill>
                  <a:srgbClr val="C00000"/>
                </a:solidFill>
                <a:latin typeface="Century Gothic" pitchFamily="34" charset="0"/>
              </a:rPr>
              <a:t>En esta ocasión, </a:t>
            </a:r>
            <a:r>
              <a:rPr lang="es-ES" sz="1400" b="1" i="1" dirty="0" smtClean="0">
                <a:solidFill>
                  <a:srgbClr val="C00000"/>
                </a:solidFill>
                <a:latin typeface="Century Gothic" pitchFamily="34" charset="0"/>
              </a:rPr>
              <a:t>las mujeres</a:t>
            </a:r>
            <a:r>
              <a:rPr lang="es-ES" sz="1400" i="1" dirty="0" smtClean="0">
                <a:solidFill>
                  <a:srgbClr val="C00000"/>
                </a:solidFill>
                <a:latin typeface="Century Gothic" pitchFamily="34" charset="0"/>
              </a:rPr>
              <a:t>, en mayor proporción que los hombres, son quienes consideran que la frase es un perfecto resumen de la idea que hay de fondo en la campaña</a:t>
            </a:r>
            <a:endParaRPr lang="es-ES" sz="1400" i="1" dirty="0">
              <a:solidFill>
                <a:srgbClr val="C00000"/>
              </a:solidFill>
              <a:latin typeface="Century Gothic" pitchFamily="34" charset="0"/>
            </a:endParaRPr>
          </a:p>
        </p:txBody>
      </p:sp>
      <p:sp>
        <p:nvSpPr>
          <p:cNvPr id="15" name="Llamada rectangular redondeada 14"/>
          <p:cNvSpPr/>
          <p:nvPr/>
        </p:nvSpPr>
        <p:spPr>
          <a:xfrm>
            <a:off x="2253435" y="4919072"/>
            <a:ext cx="4567459" cy="1255779"/>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dirty="0"/>
          </a:p>
        </p:txBody>
      </p:sp>
      <p:sp>
        <p:nvSpPr>
          <p:cNvPr id="9" name="Text Box 7"/>
          <p:cNvSpPr txBox="1">
            <a:spLocks noChangeArrowheads="1"/>
          </p:cNvSpPr>
          <p:nvPr/>
        </p:nvSpPr>
        <p:spPr bwMode="auto">
          <a:xfrm>
            <a:off x="1233055" y="594271"/>
            <a:ext cx="5828732" cy="523220"/>
          </a:xfrm>
          <a:prstGeom prst="rect">
            <a:avLst/>
          </a:prstGeom>
          <a:solidFill>
            <a:srgbClr val="FFFFFF"/>
          </a:solidFill>
          <a:ln>
            <a:noFill/>
          </a:ln>
          <a:effectLst/>
          <a:extLst/>
        </p:spPr>
        <p:txBody>
          <a:bodyPr wrap="square">
            <a:spAutoFit/>
          </a:bodyPr>
          <a:lstStyle/>
          <a:p>
            <a:pPr algn="ctr" fontAlgn="auto">
              <a:spcBef>
                <a:spcPts val="0"/>
              </a:spcBef>
              <a:spcAft>
                <a:spcPts val="0"/>
              </a:spcAft>
              <a:defRPr/>
            </a:pPr>
            <a:r>
              <a:rPr lang="es-ES" sz="2800" b="1" kern="0" dirty="0" smtClean="0">
                <a:solidFill>
                  <a:schemeClr val="bg1">
                    <a:lumMod val="50000"/>
                  </a:schemeClr>
                </a:solidFill>
                <a:effectLst>
                  <a:outerShdw blurRad="38100" dist="38100" dir="2700000" algn="tl">
                    <a:srgbClr val="C0C0C0"/>
                  </a:outerShdw>
                </a:effectLst>
                <a:latin typeface="Century Gothic" pitchFamily="34" charset="0"/>
              </a:rPr>
              <a:t>DISTRIBUCIÓN DE LA MUESTRA</a:t>
            </a:r>
            <a:endParaRPr lang="es-ES" sz="28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13" name="12 Rectángulo"/>
          <p:cNvSpPr/>
          <p:nvPr/>
        </p:nvSpPr>
        <p:spPr>
          <a:xfrm>
            <a:off x="487208" y="1046371"/>
            <a:ext cx="8099577" cy="350865"/>
          </a:xfrm>
          <a:prstGeom prst="rect">
            <a:avLst/>
          </a:prstGeom>
        </p:spPr>
        <p:txBody>
          <a:bodyPr>
            <a:spAutoFit/>
          </a:bodyPr>
          <a:lstStyle/>
          <a:p>
            <a:pPr marL="285750" indent="-285750" algn="just" eaLnBrk="0" hangingPunct="0">
              <a:lnSpc>
                <a:spcPct val="120000"/>
              </a:lnSpc>
              <a:buFont typeface="Arial" panose="020B0604020202020204" pitchFamily="34" charset="0"/>
              <a:buChar char="•"/>
            </a:pPr>
            <a:r>
              <a:rPr lang="es-ES_tradnl" sz="1400" dirty="0">
                <a:solidFill>
                  <a:schemeClr val="tx1">
                    <a:lumMod val="65000"/>
                    <a:lumOff val="35000"/>
                  </a:schemeClr>
                </a:solidFill>
                <a:latin typeface="Century Gothic" pitchFamily="34" charset="0"/>
              </a:rPr>
              <a:t>La distribución de las </a:t>
            </a:r>
            <a:r>
              <a:rPr lang="es-ES_tradnl" sz="1400" dirty="0" smtClean="0">
                <a:solidFill>
                  <a:schemeClr val="tx1">
                    <a:lumMod val="65000"/>
                    <a:lumOff val="35000"/>
                  </a:schemeClr>
                </a:solidFill>
                <a:latin typeface="Century Gothic" pitchFamily="34" charset="0"/>
              </a:rPr>
              <a:t>entrevistas, por </a:t>
            </a:r>
            <a:r>
              <a:rPr lang="es-ES_tradnl" sz="1400" b="1" dirty="0" smtClean="0">
                <a:solidFill>
                  <a:schemeClr val="tx1">
                    <a:lumMod val="65000"/>
                    <a:lumOff val="35000"/>
                  </a:schemeClr>
                </a:solidFill>
                <a:latin typeface="Century Gothic" pitchFamily="34" charset="0"/>
              </a:rPr>
              <a:t>sexo, edad y CC.AA</a:t>
            </a:r>
            <a:r>
              <a:rPr lang="es-ES_tradnl" sz="1400" dirty="0" smtClean="0">
                <a:solidFill>
                  <a:schemeClr val="tx1">
                    <a:lumMod val="65000"/>
                    <a:lumOff val="35000"/>
                  </a:schemeClr>
                </a:solidFill>
                <a:latin typeface="Century Gothic" pitchFamily="34" charset="0"/>
              </a:rPr>
              <a:t>, es </a:t>
            </a:r>
            <a:r>
              <a:rPr lang="es-ES_tradnl" sz="1400" dirty="0">
                <a:solidFill>
                  <a:schemeClr val="tx1">
                    <a:lumMod val="65000"/>
                    <a:lumOff val="35000"/>
                  </a:schemeClr>
                </a:solidFill>
                <a:latin typeface="Century Gothic" pitchFamily="34" charset="0"/>
              </a:rPr>
              <a:t>la siguiente: </a:t>
            </a:r>
            <a:endParaRPr lang="es-ES" sz="1400" dirty="0">
              <a:solidFill>
                <a:schemeClr val="tx1">
                  <a:lumMod val="65000"/>
                  <a:lumOff val="35000"/>
                </a:schemeClr>
              </a:solidFill>
              <a:latin typeface="Century Gothic" pitchFamily="34" charset="0"/>
            </a:endParaRPr>
          </a:p>
        </p:txBody>
      </p:sp>
      <p:sp>
        <p:nvSpPr>
          <p:cNvPr id="14" name="13 CuadroTexto"/>
          <p:cNvSpPr txBox="1"/>
          <p:nvPr/>
        </p:nvSpPr>
        <p:spPr>
          <a:xfrm>
            <a:off x="7419641" y="5694745"/>
            <a:ext cx="1176925" cy="230832"/>
          </a:xfrm>
          <a:prstGeom prst="rect">
            <a:avLst/>
          </a:prstGeom>
          <a:noFill/>
        </p:spPr>
        <p:txBody>
          <a:bodyPr wrap="none" rtlCol="0">
            <a:spAutoFit/>
          </a:bodyPr>
          <a:lstStyle/>
          <a:p>
            <a:r>
              <a:rPr lang="es-ES" sz="900" b="1" dirty="0" smtClean="0">
                <a:solidFill>
                  <a:schemeClr val="tx2"/>
                </a:solidFill>
                <a:latin typeface="Century Gothic" pitchFamily="34" charset="0"/>
              </a:rPr>
              <a:t>Fuente: INE (2013)</a:t>
            </a:r>
            <a:endParaRPr lang="es-ES" sz="900" b="1" dirty="0">
              <a:solidFill>
                <a:schemeClr val="tx2"/>
              </a:solidFill>
              <a:latin typeface="Century Gothic" pitchFamily="34" charset="0"/>
            </a:endParaRPr>
          </a:p>
        </p:txBody>
      </p:sp>
      <p:sp>
        <p:nvSpPr>
          <p:cNvPr id="15" name="Text Box 7"/>
          <p:cNvSpPr txBox="1">
            <a:spLocks noChangeArrowheads="1"/>
          </p:cNvSpPr>
          <p:nvPr/>
        </p:nvSpPr>
        <p:spPr bwMode="auto">
          <a:xfrm>
            <a:off x="833510" y="1722264"/>
            <a:ext cx="1457828" cy="523220"/>
          </a:xfrm>
          <a:prstGeom prst="rect">
            <a:avLst/>
          </a:prstGeom>
          <a:solidFill>
            <a:srgbClr val="FFFFFF"/>
          </a:solidFill>
          <a:ln>
            <a:noFill/>
          </a:ln>
          <a:effectLst/>
          <a:extLst/>
        </p:spPr>
        <p:txBody>
          <a:bodyPr wrap="square">
            <a:spAutoFit/>
          </a:bodyPr>
          <a:lstStyle/>
          <a:p>
            <a:pPr algn="ctr" fontAlgn="auto">
              <a:spcBef>
                <a:spcPts val="0"/>
              </a:spcBef>
              <a:spcAft>
                <a:spcPts val="0"/>
              </a:spcAft>
              <a:defRPr/>
            </a:pPr>
            <a:r>
              <a:rPr lang="es-ES" sz="2800" b="1" i="1" kern="0" dirty="0" smtClean="0">
                <a:solidFill>
                  <a:srgbClr val="C00000"/>
                </a:solidFill>
                <a:latin typeface="Century Gothic" pitchFamily="34" charset="0"/>
              </a:rPr>
              <a:t>SEXO</a:t>
            </a:r>
            <a:endParaRPr lang="es-ES" sz="2800" b="1" i="1" kern="0" dirty="0">
              <a:solidFill>
                <a:srgbClr val="C00000"/>
              </a:solidFill>
              <a:latin typeface="Century Gothic" pitchFamily="34" charset="0"/>
            </a:endParaRPr>
          </a:p>
        </p:txBody>
      </p:sp>
      <p:pic>
        <p:nvPicPr>
          <p:cNvPr id="16" name="Imagen 5"/>
          <p:cNvPicPr>
            <a:picLocks noChangeAspect="1"/>
          </p:cNvPicPr>
          <p:nvPr/>
        </p:nvPicPr>
        <p:blipFill>
          <a:blip r:embed="rId4" cstate="print"/>
          <a:stretch>
            <a:fillRect/>
          </a:stretch>
        </p:blipFill>
        <p:spPr>
          <a:xfrm>
            <a:off x="349842" y="4141240"/>
            <a:ext cx="2448272" cy="1518446"/>
          </a:xfrm>
          <a:prstGeom prst="rect">
            <a:avLst/>
          </a:prstGeom>
        </p:spPr>
      </p:pic>
      <p:sp>
        <p:nvSpPr>
          <p:cNvPr id="17" name="Text Box 7"/>
          <p:cNvSpPr txBox="1">
            <a:spLocks noChangeArrowheads="1"/>
          </p:cNvSpPr>
          <p:nvPr/>
        </p:nvSpPr>
        <p:spPr bwMode="auto">
          <a:xfrm>
            <a:off x="805735" y="3547336"/>
            <a:ext cx="1457828" cy="523220"/>
          </a:xfrm>
          <a:prstGeom prst="rect">
            <a:avLst/>
          </a:prstGeom>
          <a:solidFill>
            <a:srgbClr val="FFFFFF"/>
          </a:solidFill>
          <a:ln>
            <a:noFill/>
          </a:ln>
          <a:effectLst/>
          <a:extLst/>
        </p:spPr>
        <p:txBody>
          <a:bodyPr wrap="square">
            <a:spAutoFit/>
          </a:bodyPr>
          <a:lstStyle/>
          <a:p>
            <a:pPr algn="ctr" fontAlgn="auto">
              <a:spcBef>
                <a:spcPts val="0"/>
              </a:spcBef>
              <a:spcAft>
                <a:spcPts val="0"/>
              </a:spcAft>
              <a:defRPr/>
            </a:pPr>
            <a:r>
              <a:rPr lang="es-ES" sz="2800" b="1" i="1" kern="0" dirty="0" smtClean="0">
                <a:solidFill>
                  <a:srgbClr val="C00000"/>
                </a:solidFill>
                <a:latin typeface="Century Gothic" pitchFamily="34" charset="0"/>
              </a:rPr>
              <a:t>EDAD</a:t>
            </a:r>
            <a:endParaRPr lang="es-ES" sz="2800" b="1" i="1" kern="0" dirty="0">
              <a:solidFill>
                <a:srgbClr val="C00000"/>
              </a:solidFill>
              <a:latin typeface="Century Gothic" pitchFamily="34" charset="0"/>
            </a:endParaRPr>
          </a:p>
        </p:txBody>
      </p:sp>
      <p:pic>
        <p:nvPicPr>
          <p:cNvPr id="18" name="Imagen 11"/>
          <p:cNvPicPr>
            <a:picLocks noChangeAspect="1"/>
          </p:cNvPicPr>
          <p:nvPr/>
        </p:nvPicPr>
        <p:blipFill>
          <a:blip r:embed="rId5" cstate="print"/>
          <a:stretch>
            <a:fillRect/>
          </a:stretch>
        </p:blipFill>
        <p:spPr>
          <a:xfrm>
            <a:off x="477376" y="2343197"/>
            <a:ext cx="2016224" cy="858148"/>
          </a:xfrm>
          <a:prstGeom prst="rect">
            <a:avLst/>
          </a:prstGeom>
        </p:spPr>
      </p:pic>
      <p:graphicFrame>
        <p:nvGraphicFramePr>
          <p:cNvPr id="19" name="Tabla 12"/>
          <p:cNvGraphicFramePr>
            <a:graphicFrameLocks noGrp="1"/>
          </p:cNvGraphicFramePr>
          <p:nvPr>
            <p:extLst>
              <p:ext uri="{D42A27DB-BD31-4B8C-83A1-F6EECF244321}">
                <p14:modId xmlns:p14="http://schemas.microsoft.com/office/powerpoint/2010/main" xmlns="" val="3357069674"/>
              </p:ext>
            </p:extLst>
          </p:nvPr>
        </p:nvGraphicFramePr>
        <p:xfrm>
          <a:off x="3766305" y="1715751"/>
          <a:ext cx="3102692" cy="4436278"/>
        </p:xfrm>
        <a:graphic>
          <a:graphicData uri="http://schemas.openxmlformats.org/drawingml/2006/table">
            <a:tbl>
              <a:tblPr/>
              <a:tblGrid>
                <a:gridCol w="2248740"/>
                <a:gridCol w="853952"/>
              </a:tblGrid>
              <a:tr h="201649">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1649">
                <a:tc>
                  <a:txBody>
                    <a:bodyPr/>
                    <a:lstStyle/>
                    <a:p>
                      <a:pPr algn="ctr" fontAlgn="ctr"/>
                      <a:endParaRPr lang="es-ES" sz="1000" b="0" i="0" u="none" strike="noStrike" dirty="0">
                        <a:solidFill>
                          <a:srgbClr val="000000"/>
                        </a:solidFill>
                        <a:effectLst/>
                        <a:latin typeface="Century Gothic" panose="020B0502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s-ES" sz="1000" b="1" i="0" u="none" strike="noStrike" dirty="0">
                          <a:solidFill>
                            <a:schemeClr val="bg1"/>
                          </a:solidFill>
                          <a:effectLst/>
                          <a:latin typeface="Century Gothic" panose="020B0502020202020204" pitchFamily="34" charset="0"/>
                        </a:rPr>
                        <a:t>Entrevistas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Andalucía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Century Gothic" panose="020B0502020202020204" pitchFamily="34" charset="0"/>
                        </a:rPr>
                        <a:t>90</a:t>
                      </a:r>
                      <a:endParaRPr lang="es-E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Aragón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Century Gothic" panose="020B0502020202020204" pitchFamily="34" charset="0"/>
                        </a:rPr>
                        <a:t>14</a:t>
                      </a:r>
                      <a:endParaRPr lang="es-E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Asturias, Principado de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Century Gothic" panose="020B0502020202020204" pitchFamily="34" charset="0"/>
                        </a:rPr>
                        <a:t>10</a:t>
                      </a:r>
                      <a:endParaRPr lang="es-E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Balears, Illes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Canarias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Cantabria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Castilla y León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Century Gothic" panose="020B0502020202020204" pitchFamily="34" charset="0"/>
                        </a:rPr>
                        <a:t>27</a:t>
                      </a:r>
                      <a:endParaRPr lang="es-E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Castilla - La Mancha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Cataluña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a:t>
                      </a:r>
                      <a:r>
                        <a:rPr lang="es-ES" sz="1000" b="1" i="0" u="none" strike="noStrike" dirty="0" err="1">
                          <a:solidFill>
                            <a:srgbClr val="000000"/>
                          </a:solidFill>
                          <a:effectLst/>
                          <a:latin typeface="Century Gothic" panose="020B0502020202020204" pitchFamily="34" charset="0"/>
                        </a:rPr>
                        <a:t>Comunitat</a:t>
                      </a:r>
                      <a:r>
                        <a:rPr lang="es-ES" sz="1000" b="1" i="0" u="none" strike="noStrike" dirty="0">
                          <a:solidFill>
                            <a:srgbClr val="000000"/>
                          </a:solidFill>
                          <a:effectLst/>
                          <a:latin typeface="Century Gothic" panose="020B0502020202020204" pitchFamily="34" charset="0"/>
                        </a:rPr>
                        <a:t> Valenciana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Extremadura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Century Gothic" panose="020B0502020202020204" pitchFamily="34" charset="0"/>
                        </a:rPr>
                        <a:t>10</a:t>
                      </a:r>
                      <a:endParaRPr lang="es-E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Galicia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Century Gothic" panose="020B0502020202020204" pitchFamily="34" charset="0"/>
                        </a:rPr>
                        <a:t>30</a:t>
                      </a:r>
                      <a:endParaRPr lang="es-E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Madrid, Comunidad de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Century Gothic" panose="020B0502020202020204" pitchFamily="34" charset="0"/>
                        </a:rPr>
                        <a:t>70</a:t>
                      </a:r>
                      <a:endParaRPr lang="es-E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Murcia, Región de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Century Gothic" panose="020B0502020202020204" pitchFamily="34" charset="0"/>
                        </a:rPr>
                        <a:t>16</a:t>
                      </a:r>
                      <a:endParaRPr lang="es-E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marL="92075" indent="0" algn="l" fontAlgn="ctr"/>
                      <a:r>
                        <a:rPr lang="es-ES" sz="1000" b="1" i="0" u="none" strike="noStrike" dirty="0">
                          <a:solidFill>
                            <a:srgbClr val="000000"/>
                          </a:solidFill>
                          <a:effectLst/>
                          <a:latin typeface="Century Gothic" panose="020B0502020202020204" pitchFamily="34" charset="0"/>
                        </a:rPr>
                        <a:t>Navarra, Comunidad Foral de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000" b="1" i="0" u="none" strike="noStrike" dirty="0" smtClean="0">
                          <a:solidFill>
                            <a:srgbClr val="000000"/>
                          </a:solidFill>
                          <a:effectLst/>
                          <a:latin typeface="Century Gothic" panose="020B0502020202020204" pitchFamily="34" charset="0"/>
                        </a:rPr>
                        <a:t>   La Rioja</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Century Gothic" panose="020B0502020202020204" pitchFamily="34" charset="0"/>
                        </a:rPr>
                        <a:t>4</a:t>
                      </a:r>
                      <a:endParaRPr lang="es-E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País Vasco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Ceuta</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   Melilla</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49">
                <a:tc>
                  <a:txBody>
                    <a:bodyPr/>
                    <a:lstStyle/>
                    <a:p>
                      <a:pPr algn="l" fontAlgn="ctr"/>
                      <a:r>
                        <a:rPr lang="es-ES" sz="1000" b="1" i="0" u="none" strike="noStrike" dirty="0">
                          <a:solidFill>
                            <a:srgbClr val="000000"/>
                          </a:solidFill>
                          <a:effectLst/>
                          <a:latin typeface="Century Gothic" panose="020B0502020202020204" pitchFamily="34" charset="0"/>
                        </a:rPr>
                        <a:t>TOTAL ESPAÑA</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i="0" u="none" strike="noStrike" dirty="0">
                          <a:solidFill>
                            <a:srgbClr val="000000"/>
                          </a:solidFill>
                          <a:effectLst/>
                          <a:latin typeface="Century Gothic" panose="020B0502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Text Box 7"/>
          <p:cNvSpPr txBox="1">
            <a:spLocks noChangeArrowheads="1"/>
          </p:cNvSpPr>
          <p:nvPr/>
        </p:nvSpPr>
        <p:spPr bwMode="auto">
          <a:xfrm>
            <a:off x="3104715" y="1403254"/>
            <a:ext cx="5229113" cy="523220"/>
          </a:xfrm>
          <a:prstGeom prst="rect">
            <a:avLst/>
          </a:prstGeom>
          <a:noFill/>
          <a:ln>
            <a:noFill/>
          </a:ln>
          <a:effectLst/>
          <a:extLst/>
        </p:spPr>
        <p:txBody>
          <a:bodyPr wrap="square">
            <a:spAutoFit/>
          </a:bodyPr>
          <a:lstStyle/>
          <a:p>
            <a:pPr algn="ctr" fontAlgn="auto">
              <a:spcBef>
                <a:spcPts val="0"/>
              </a:spcBef>
              <a:spcAft>
                <a:spcPts val="0"/>
              </a:spcAft>
              <a:defRPr/>
            </a:pPr>
            <a:r>
              <a:rPr lang="es-ES" sz="2800" b="1" i="1" kern="0" dirty="0" smtClean="0">
                <a:solidFill>
                  <a:srgbClr val="C00000"/>
                </a:solidFill>
                <a:latin typeface="Century Gothic" pitchFamily="34" charset="0"/>
              </a:rPr>
              <a:t>COMUNIDAD AUTÓNOMA</a:t>
            </a:r>
            <a:endParaRPr lang="es-ES" sz="2800" b="1" i="1" kern="0" dirty="0">
              <a:solidFill>
                <a:srgbClr val="C00000"/>
              </a:solidFill>
              <a:latin typeface="Century Gothic"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40</a:t>
            </a:fld>
            <a:endParaRPr lang="es-ES" dirty="0"/>
          </a:p>
        </p:txBody>
      </p:sp>
      <p:graphicFrame>
        <p:nvGraphicFramePr>
          <p:cNvPr id="8" name="Gráfico 4"/>
          <p:cNvGraphicFramePr/>
          <p:nvPr>
            <p:extLst>
              <p:ext uri="{D42A27DB-BD31-4B8C-83A1-F6EECF244321}">
                <p14:modId xmlns:p14="http://schemas.microsoft.com/office/powerpoint/2010/main" xmlns="" val="24156841"/>
              </p:ext>
            </p:extLst>
          </p:nvPr>
        </p:nvGraphicFramePr>
        <p:xfrm>
          <a:off x="995430" y="2054942"/>
          <a:ext cx="3242273" cy="260298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7"/>
          <p:cNvSpPr txBox="1">
            <a:spLocks noChangeArrowheads="1"/>
          </p:cNvSpPr>
          <p:nvPr/>
        </p:nvSpPr>
        <p:spPr bwMode="auto">
          <a:xfrm>
            <a:off x="727364" y="529587"/>
            <a:ext cx="7197436" cy="461665"/>
          </a:xfrm>
          <a:prstGeom prst="rect">
            <a:avLst/>
          </a:prstGeom>
          <a:solidFill>
            <a:srgbClr val="FFFFFF"/>
          </a:solid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FRASE RESUME CON CLARIDAD EL MENSAJE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10" name="12 Rectángulo"/>
          <p:cNvSpPr/>
          <p:nvPr/>
        </p:nvSpPr>
        <p:spPr>
          <a:xfrm>
            <a:off x="234950" y="938263"/>
            <a:ext cx="8909050" cy="523220"/>
          </a:xfrm>
          <a:prstGeom prst="rect">
            <a:avLst/>
          </a:prstGeom>
        </p:spPr>
        <p:txBody>
          <a:bodyPr>
            <a:spAutoFit/>
          </a:bodyPr>
          <a:lstStyle/>
          <a:p>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15</a:t>
            </a:r>
            <a:r>
              <a:rPr lang="es-ES" sz="1400" dirty="0">
                <a:solidFill>
                  <a:prstClr val="black">
                    <a:lumMod val="65000"/>
                    <a:lumOff val="35000"/>
                  </a:prstClr>
                </a:solidFill>
                <a:latin typeface="Century Gothic" pitchFamily="34" charset="0"/>
              </a:rPr>
              <a:t>.- Una de las frases de esta campaña dice: “</a:t>
            </a:r>
            <a:r>
              <a:rPr lang="es-ES" sz="1400" b="1" i="1" dirty="0">
                <a:solidFill>
                  <a:prstClr val="black">
                    <a:lumMod val="65000"/>
                    <a:lumOff val="35000"/>
                  </a:prstClr>
                </a:solidFill>
                <a:effectLst>
                  <a:outerShdw blurRad="38100" dist="38100" dir="2700000" algn="tl">
                    <a:srgbClr val="000000">
                      <a:alpha val="43137"/>
                    </a:srgbClr>
                  </a:outerShdw>
                </a:effectLst>
                <a:latin typeface="Century Gothic" pitchFamily="34" charset="0"/>
              </a:rPr>
              <a:t>CONTRIBUIMOS PARA RECIBIR</a:t>
            </a:r>
            <a:r>
              <a:rPr lang="es-ES" sz="1400" dirty="0">
                <a:solidFill>
                  <a:prstClr val="black">
                    <a:lumMod val="65000"/>
                    <a:lumOff val="35000"/>
                  </a:prstClr>
                </a:solidFill>
                <a:latin typeface="Century Gothic" pitchFamily="34" charset="0"/>
              </a:rPr>
              <a:t>” ¿Considera que resume con claridad el mensaje de la campaña? </a:t>
            </a:r>
          </a:p>
        </p:txBody>
      </p:sp>
      <p:graphicFrame>
        <p:nvGraphicFramePr>
          <p:cNvPr id="11" name="Gráfico 14"/>
          <p:cNvGraphicFramePr/>
          <p:nvPr>
            <p:extLst>
              <p:ext uri="{D42A27DB-BD31-4B8C-83A1-F6EECF244321}">
                <p14:modId xmlns:p14="http://schemas.microsoft.com/office/powerpoint/2010/main" xmlns="" val="3361023923"/>
              </p:ext>
            </p:extLst>
          </p:nvPr>
        </p:nvGraphicFramePr>
        <p:xfrm>
          <a:off x="5252752" y="2143433"/>
          <a:ext cx="3261985" cy="25636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áfico 15"/>
          <p:cNvGraphicFramePr/>
          <p:nvPr>
            <p:extLst>
              <p:ext uri="{D42A27DB-BD31-4B8C-83A1-F6EECF244321}">
                <p14:modId xmlns:p14="http://schemas.microsoft.com/office/powerpoint/2010/main" xmlns="" val="89103308"/>
              </p:ext>
            </p:extLst>
          </p:nvPr>
        </p:nvGraphicFramePr>
        <p:xfrm>
          <a:off x="1428051" y="4134096"/>
          <a:ext cx="2377034" cy="27239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áfico 16"/>
          <p:cNvGraphicFramePr/>
          <p:nvPr>
            <p:extLst>
              <p:ext uri="{D42A27DB-BD31-4B8C-83A1-F6EECF244321}">
                <p14:modId xmlns:p14="http://schemas.microsoft.com/office/powerpoint/2010/main" xmlns="" val="1713535777"/>
              </p:ext>
            </p:extLst>
          </p:nvPr>
        </p:nvGraphicFramePr>
        <p:xfrm>
          <a:off x="5351073" y="4163592"/>
          <a:ext cx="3143997" cy="2694408"/>
        </p:xfrm>
        <a:graphic>
          <a:graphicData uri="http://schemas.openxmlformats.org/drawingml/2006/chart">
            <c:chart xmlns:c="http://schemas.openxmlformats.org/drawingml/2006/chart" xmlns:r="http://schemas.openxmlformats.org/officeDocument/2006/relationships" r:id="rId7"/>
          </a:graphicData>
        </a:graphic>
      </p:graphicFrame>
      <p:pic>
        <p:nvPicPr>
          <p:cNvPr id="14" name="Picture 2" descr="http://www.abc.es/Media/201302/06/Jovenes-OK--644x36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2976" y="1639702"/>
            <a:ext cx="1312257" cy="73763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5" name="Picture 6" descr="http://thumbs.dreamstime.com/t/m%C3%A1s-vieja-gente-madura-en-la-gimnasia-10517146.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037432" y="3549828"/>
            <a:ext cx="1542005" cy="10280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6" name="CuadroTexto 17"/>
          <p:cNvSpPr txBox="1"/>
          <p:nvPr/>
        </p:nvSpPr>
        <p:spPr>
          <a:xfrm>
            <a:off x="4496425" y="4386386"/>
            <a:ext cx="1301959" cy="261610"/>
          </a:xfrm>
          <a:prstGeom prst="rect">
            <a:avLst/>
          </a:prstGeom>
          <a:noFill/>
        </p:spPr>
        <p:txBody>
          <a:bodyPr wrap="none" rtlCol="0">
            <a:spAutoFit/>
          </a:bodyPr>
          <a:lstStyle/>
          <a:p>
            <a:r>
              <a:rPr lang="ca-ES" sz="1100" b="1" u="none" dirty="0" err="1" smtClean="0">
                <a:latin typeface="Century Gothic" panose="020B0502020202020204" pitchFamily="34" charset="0"/>
              </a:rPr>
              <a:t>Más</a:t>
            </a:r>
            <a:r>
              <a:rPr lang="ca-ES" sz="1100" b="1" u="none" dirty="0" smtClean="0">
                <a:latin typeface="Century Gothic" panose="020B0502020202020204" pitchFamily="34" charset="0"/>
              </a:rPr>
              <a:t> de 55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sp>
        <p:nvSpPr>
          <p:cNvPr id="17" name="CuadroTexto 18"/>
          <p:cNvSpPr txBox="1"/>
          <p:nvPr/>
        </p:nvSpPr>
        <p:spPr>
          <a:xfrm>
            <a:off x="179512" y="1412776"/>
            <a:ext cx="1271502" cy="261610"/>
          </a:xfrm>
          <a:prstGeom prst="rect">
            <a:avLst/>
          </a:prstGeom>
          <a:noFill/>
        </p:spPr>
        <p:txBody>
          <a:bodyPr wrap="none" rtlCol="0">
            <a:spAutoFit/>
          </a:bodyPr>
          <a:lstStyle/>
          <a:p>
            <a:r>
              <a:rPr lang="ca-ES" sz="1100" b="1" u="none" dirty="0" smtClean="0">
                <a:latin typeface="Century Gothic" panose="020B0502020202020204" pitchFamily="34" charset="0"/>
              </a:rPr>
              <a:t>De 18 a 34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pic>
        <p:nvPicPr>
          <p:cNvPr id="18" name="Imagen 19"/>
          <p:cNvPicPr>
            <a:picLocks noChangeAspect="1"/>
          </p:cNvPicPr>
          <p:nvPr/>
        </p:nvPicPr>
        <p:blipFill>
          <a:blip r:embed="rId10" cstate="print"/>
          <a:stretch>
            <a:fillRect/>
          </a:stretch>
        </p:blipFill>
        <p:spPr>
          <a:xfrm>
            <a:off x="4322274" y="1651437"/>
            <a:ext cx="1068084" cy="890070"/>
          </a:xfrm>
          <a:prstGeom prst="rect">
            <a:avLst/>
          </a:prstGeom>
          <a:ln>
            <a:noFill/>
          </a:ln>
          <a:effectLst>
            <a:softEdge rad="112500"/>
          </a:effectLst>
        </p:spPr>
      </p:pic>
      <p:sp>
        <p:nvSpPr>
          <p:cNvPr id="19" name="CuadroTexto 20"/>
          <p:cNvSpPr txBox="1"/>
          <p:nvPr/>
        </p:nvSpPr>
        <p:spPr>
          <a:xfrm>
            <a:off x="4496425" y="1398096"/>
            <a:ext cx="1271502" cy="261610"/>
          </a:xfrm>
          <a:prstGeom prst="rect">
            <a:avLst/>
          </a:prstGeom>
          <a:noFill/>
        </p:spPr>
        <p:txBody>
          <a:bodyPr wrap="none" rtlCol="0">
            <a:spAutoFit/>
          </a:bodyPr>
          <a:lstStyle/>
          <a:p>
            <a:r>
              <a:rPr lang="ca-ES" sz="1100" b="1" u="none" dirty="0" smtClean="0">
                <a:latin typeface="Century Gothic" panose="020B0502020202020204" pitchFamily="34" charset="0"/>
              </a:rPr>
              <a:t>De 35 a 44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sp>
        <p:nvSpPr>
          <p:cNvPr id="20" name="CuadroTexto 21"/>
          <p:cNvSpPr txBox="1"/>
          <p:nvPr/>
        </p:nvSpPr>
        <p:spPr>
          <a:xfrm>
            <a:off x="188088" y="4343830"/>
            <a:ext cx="1271502" cy="261610"/>
          </a:xfrm>
          <a:prstGeom prst="rect">
            <a:avLst/>
          </a:prstGeom>
          <a:noFill/>
        </p:spPr>
        <p:txBody>
          <a:bodyPr wrap="none" rtlCol="0">
            <a:spAutoFit/>
          </a:bodyPr>
          <a:lstStyle/>
          <a:p>
            <a:r>
              <a:rPr lang="ca-ES" sz="1100" b="1" u="none" dirty="0" smtClean="0">
                <a:latin typeface="Century Gothic" panose="020B0502020202020204" pitchFamily="34" charset="0"/>
              </a:rPr>
              <a:t>De 45 a 55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sp>
        <p:nvSpPr>
          <p:cNvPr id="21" name="CuadroTexto 22"/>
          <p:cNvSpPr txBox="1"/>
          <p:nvPr/>
        </p:nvSpPr>
        <p:spPr>
          <a:xfrm>
            <a:off x="3801175" y="4855275"/>
            <a:ext cx="2324988" cy="1015640"/>
          </a:xfrm>
          <a:prstGeom prst="rect">
            <a:avLst/>
          </a:prstGeom>
          <a:noFill/>
        </p:spPr>
        <p:txBody>
          <a:bodyPr wrap="square" lIns="91420" tIns="45709" rIns="91420" bIns="45709" rtlCol="0">
            <a:spAutoFit/>
          </a:bodyPr>
          <a:lstStyle/>
          <a:p>
            <a:pPr algn="ctr">
              <a:defRPr/>
            </a:pPr>
            <a:r>
              <a:rPr lang="es-ES" sz="1200" i="1" dirty="0" smtClean="0">
                <a:solidFill>
                  <a:srgbClr val="C00000"/>
                </a:solidFill>
                <a:latin typeface="Century Gothic" pitchFamily="34" charset="0"/>
              </a:rPr>
              <a:t>Los </a:t>
            </a:r>
            <a:r>
              <a:rPr lang="es-ES" sz="1200" b="1" i="1" dirty="0" smtClean="0">
                <a:solidFill>
                  <a:srgbClr val="C00000"/>
                </a:solidFill>
                <a:latin typeface="Century Gothic" pitchFamily="34" charset="0"/>
              </a:rPr>
              <a:t>mayores de 55 años </a:t>
            </a:r>
            <a:r>
              <a:rPr lang="es-ES" sz="1200" i="1" dirty="0" smtClean="0">
                <a:solidFill>
                  <a:srgbClr val="C00000"/>
                </a:solidFill>
                <a:latin typeface="Century Gothic" pitchFamily="34" charset="0"/>
              </a:rPr>
              <a:t>es el grupo de edad que opina de una forma más positiva acerca de la claridad de la frase</a:t>
            </a:r>
            <a:endParaRPr lang="es-ES" sz="1200" i="1" dirty="0">
              <a:solidFill>
                <a:srgbClr val="C00000"/>
              </a:solidFill>
              <a:latin typeface="Century Gothic" pitchFamily="34" charset="0"/>
            </a:endParaRPr>
          </a:p>
        </p:txBody>
      </p:sp>
      <p:sp>
        <p:nvSpPr>
          <p:cNvPr id="22" name="Llamada rectangular redondeada 23"/>
          <p:cNvSpPr/>
          <p:nvPr/>
        </p:nvSpPr>
        <p:spPr>
          <a:xfrm rot="10800000">
            <a:off x="3733935" y="4777308"/>
            <a:ext cx="2343828" cy="1141617"/>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Imagen 2" descr="http://impulsandote.es/wp-content/uploads/2013/03/noticia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91934" y="4666540"/>
            <a:ext cx="1211714" cy="7066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41</a:t>
            </a:fld>
            <a:endParaRPr lang="es-ES" dirty="0"/>
          </a:p>
        </p:txBody>
      </p:sp>
      <p:sp>
        <p:nvSpPr>
          <p:cNvPr id="6" name="2 Marcador de número de diapositiva"/>
          <p:cNvSpPr txBox="1">
            <a:spLocks/>
          </p:cNvSpPr>
          <p:nvPr/>
        </p:nvSpPr>
        <p:spPr>
          <a:xfrm>
            <a:off x="3526326" y="7052410"/>
            <a:ext cx="1896624" cy="287371"/>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D90D5FF-893B-4763-BFED-55BE168ADE8B}" type="slidenum">
              <a:rPr kumimoji="0" lang="es-ES" sz="1000" b="1" i="0" u="none" strike="noStrike" kern="1200" cap="none" spc="0" normalizeH="0" baseline="0" noProof="0" smtClean="0">
                <a:ln>
                  <a:noFill/>
                </a:ln>
                <a:solidFill>
                  <a:srgbClr val="1F497D"/>
                </a:solidFill>
                <a:effectLst/>
                <a:uLnTx/>
                <a:uFillTx/>
                <a:latin typeface="Century Gothic"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s-ES" sz="600" b="1" i="0" u="none" strike="noStrike" kern="1200" cap="none" spc="0" normalizeH="0" baseline="0" noProof="0" dirty="0">
              <a:ln>
                <a:noFill/>
              </a:ln>
              <a:solidFill>
                <a:srgbClr val="1F497D"/>
              </a:solidFill>
              <a:effectLst/>
              <a:uLnTx/>
              <a:uFillTx/>
              <a:latin typeface="Century Gothic" pitchFamily="34" charset="0"/>
              <a:ea typeface="+mn-ea"/>
              <a:cs typeface="+mn-cs"/>
            </a:endParaRPr>
          </a:p>
        </p:txBody>
      </p:sp>
      <p:sp>
        <p:nvSpPr>
          <p:cNvPr id="7" name="Text Box 7"/>
          <p:cNvSpPr txBox="1">
            <a:spLocks noChangeArrowheads="1"/>
          </p:cNvSpPr>
          <p:nvPr/>
        </p:nvSpPr>
        <p:spPr bwMode="auto">
          <a:xfrm>
            <a:off x="626192" y="601823"/>
            <a:ext cx="8144182" cy="830997"/>
          </a:xfrm>
          <a:prstGeom prst="rect">
            <a:avLst/>
          </a:prstGeom>
          <a:no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ORGANISMO ENCARGADO DE GESTIONAR LA DECLARACIÓN DE LA RENTA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780709" y="1395112"/>
            <a:ext cx="7919534" cy="523220"/>
          </a:xfrm>
          <a:prstGeom prst="rect">
            <a:avLst/>
          </a:prstGeom>
        </p:spPr>
        <p:txBody>
          <a:bodyPr wrap="square">
            <a:spAutoFit/>
          </a:bodyPr>
          <a:lstStyle/>
          <a:p>
            <a:pPr>
              <a:defRPr/>
            </a:pPr>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16</a:t>
            </a:r>
            <a:r>
              <a:rPr lang="es-ES" sz="1400" dirty="0">
                <a:solidFill>
                  <a:prstClr val="black">
                    <a:lumMod val="65000"/>
                    <a:lumOff val="35000"/>
                  </a:prstClr>
                </a:solidFill>
                <a:latin typeface="Century Gothic" pitchFamily="34" charset="0"/>
              </a:rPr>
              <a:t>. ¿Sabría decirme como se llama el Organismo encargado de gestionar la declaración de la Renta</a:t>
            </a:r>
            <a:r>
              <a:rPr lang="es-ES" sz="1400" dirty="0" smtClean="0">
                <a:solidFill>
                  <a:prstClr val="black">
                    <a:lumMod val="65000"/>
                    <a:lumOff val="35000"/>
                  </a:prstClr>
                </a:solidFill>
                <a:latin typeface="Century Gothic" pitchFamily="34" charset="0"/>
              </a:rPr>
              <a:t>? </a:t>
            </a:r>
          </a:p>
        </p:txBody>
      </p:sp>
      <p:sp>
        <p:nvSpPr>
          <p:cNvPr id="9" name="10 CuadroTexto"/>
          <p:cNvSpPr txBox="1"/>
          <p:nvPr/>
        </p:nvSpPr>
        <p:spPr>
          <a:xfrm>
            <a:off x="6832587" y="7098035"/>
            <a:ext cx="1664265" cy="215444"/>
          </a:xfrm>
          <a:prstGeom prst="rect">
            <a:avLst/>
          </a:prstGeom>
          <a:noFill/>
        </p:spPr>
        <p:txBody>
          <a:bodyPr wrap="square">
            <a:spAutoFit/>
          </a:bodyPr>
          <a:lstStyle/>
          <a:p>
            <a:pPr>
              <a:defRPr/>
            </a:pPr>
            <a:r>
              <a:rPr lang="es-ES" sz="800" b="1" dirty="0" smtClean="0">
                <a:solidFill>
                  <a:srgbClr val="3C3C3E"/>
                </a:solidFill>
                <a:latin typeface="Century Gothic" pitchFamily="34" charset="0"/>
              </a:rPr>
              <a:t>Total muestra: 500 entrevistas. </a:t>
            </a:r>
            <a:endParaRPr lang="es-ES" sz="800" b="1" dirty="0">
              <a:solidFill>
                <a:srgbClr val="3C3C3E"/>
              </a:solidFill>
              <a:latin typeface="Century Gothic" pitchFamily="34" charset="0"/>
            </a:endParaRPr>
          </a:p>
        </p:txBody>
      </p:sp>
      <p:graphicFrame>
        <p:nvGraphicFramePr>
          <p:cNvPr id="10" name="Gráfico 9"/>
          <p:cNvGraphicFramePr/>
          <p:nvPr>
            <p:extLst>
              <p:ext uri="{D42A27DB-BD31-4B8C-83A1-F6EECF244321}">
                <p14:modId xmlns:p14="http://schemas.microsoft.com/office/powerpoint/2010/main" xmlns="" val="3155068566"/>
              </p:ext>
            </p:extLst>
          </p:nvPr>
        </p:nvGraphicFramePr>
        <p:xfrm>
          <a:off x="963559" y="1986118"/>
          <a:ext cx="7041118" cy="3318198"/>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5801910" y="3906415"/>
            <a:ext cx="2750850" cy="2031303"/>
          </a:xfrm>
          <a:prstGeom prst="rect">
            <a:avLst/>
          </a:prstGeom>
          <a:noFill/>
        </p:spPr>
        <p:txBody>
          <a:bodyPr wrap="square" lIns="91420" tIns="45709" rIns="91420" bIns="45709" rtlCol="0">
            <a:spAutoFit/>
          </a:bodyPr>
          <a:lstStyle/>
          <a:p>
            <a:pPr algn="ctr">
              <a:defRPr/>
            </a:pPr>
            <a:r>
              <a:rPr lang="es-ES" sz="1400" b="1" i="1" dirty="0" smtClean="0">
                <a:solidFill>
                  <a:srgbClr val="C00000"/>
                </a:solidFill>
                <a:latin typeface="Century Gothic" pitchFamily="34" charset="0"/>
              </a:rPr>
              <a:t>Cerca del 70% </a:t>
            </a:r>
            <a:r>
              <a:rPr lang="es-ES" sz="1400" i="1" dirty="0" smtClean="0">
                <a:solidFill>
                  <a:srgbClr val="C00000"/>
                </a:solidFill>
                <a:latin typeface="Century Gothic" pitchFamily="34" charset="0"/>
              </a:rPr>
              <a:t>de la población piensa que la AEAT es el organismo encargado de gestionar la declaración de la Renta. Algo más de una cuarta parte cree que es el Mº de Hacienda el encargado de ello</a:t>
            </a:r>
            <a:endParaRPr lang="es-ES" sz="1400" i="1" dirty="0">
              <a:solidFill>
                <a:srgbClr val="C00000"/>
              </a:solidFill>
              <a:latin typeface="Century Gothic" pitchFamily="34" charset="0"/>
            </a:endParaRPr>
          </a:p>
        </p:txBody>
      </p:sp>
      <p:sp>
        <p:nvSpPr>
          <p:cNvPr id="12" name="Llamada rectangular redondeada 11"/>
          <p:cNvSpPr/>
          <p:nvPr/>
        </p:nvSpPr>
        <p:spPr>
          <a:xfrm rot="5400000">
            <a:off x="6249526" y="3545660"/>
            <a:ext cx="1946119" cy="2682622"/>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
          <p:cNvSpPr/>
          <p:nvPr/>
        </p:nvSpPr>
        <p:spPr>
          <a:xfrm>
            <a:off x="4437848" y="3968721"/>
            <a:ext cx="1472234" cy="736759"/>
          </a:xfrm>
          <a:prstGeom prst="ellipse">
            <a:avLst/>
          </a:prstGeom>
          <a:solidFill>
            <a:schemeClr val="accent5">
              <a:lumMod val="60000"/>
              <a:lumOff val="4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42</a:t>
            </a:fld>
            <a:endParaRPr lang="es-ES" dirty="0"/>
          </a:p>
        </p:txBody>
      </p:sp>
      <p:sp>
        <p:nvSpPr>
          <p:cNvPr id="17" name="12 Rectángulo"/>
          <p:cNvSpPr/>
          <p:nvPr/>
        </p:nvSpPr>
        <p:spPr>
          <a:xfrm>
            <a:off x="420739" y="1313623"/>
            <a:ext cx="8378475" cy="523220"/>
          </a:xfrm>
          <a:prstGeom prst="rect">
            <a:avLst/>
          </a:prstGeom>
        </p:spPr>
        <p:txBody>
          <a:bodyPr wrap="square">
            <a:spAutoFit/>
          </a:bodyPr>
          <a:lstStyle/>
          <a:p>
            <a:pPr>
              <a:defRPr/>
            </a:pPr>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16</a:t>
            </a:r>
            <a:r>
              <a:rPr lang="es-ES" sz="1400" dirty="0">
                <a:solidFill>
                  <a:prstClr val="black">
                    <a:lumMod val="65000"/>
                    <a:lumOff val="35000"/>
                  </a:prstClr>
                </a:solidFill>
                <a:latin typeface="Century Gothic" pitchFamily="34" charset="0"/>
              </a:rPr>
              <a:t>. ¿Sabría decirme como se llama el Organismo encargado de gestionar la declaración de la Renta</a:t>
            </a:r>
            <a:r>
              <a:rPr lang="es-ES" sz="1400" dirty="0" smtClean="0">
                <a:solidFill>
                  <a:prstClr val="black">
                    <a:lumMod val="65000"/>
                    <a:lumOff val="35000"/>
                  </a:prstClr>
                </a:solidFill>
                <a:latin typeface="Century Gothic" pitchFamily="34" charset="0"/>
              </a:rPr>
              <a:t>? </a:t>
            </a:r>
          </a:p>
        </p:txBody>
      </p:sp>
      <p:graphicFrame>
        <p:nvGraphicFramePr>
          <p:cNvPr id="19" name="Gráfico 9"/>
          <p:cNvGraphicFramePr/>
          <p:nvPr>
            <p:extLst>
              <p:ext uri="{D42A27DB-BD31-4B8C-83A1-F6EECF244321}">
                <p14:modId xmlns:p14="http://schemas.microsoft.com/office/powerpoint/2010/main" xmlns="" val="491365054"/>
              </p:ext>
            </p:extLst>
          </p:nvPr>
        </p:nvGraphicFramePr>
        <p:xfrm>
          <a:off x="889760" y="3201215"/>
          <a:ext cx="3318260" cy="1186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0"/>
          <p:cNvGraphicFramePr/>
          <p:nvPr>
            <p:extLst>
              <p:ext uri="{D42A27DB-BD31-4B8C-83A1-F6EECF244321}">
                <p14:modId xmlns:p14="http://schemas.microsoft.com/office/powerpoint/2010/main" xmlns="" val="1906804413"/>
              </p:ext>
            </p:extLst>
          </p:nvPr>
        </p:nvGraphicFramePr>
        <p:xfrm>
          <a:off x="4941872" y="3073394"/>
          <a:ext cx="3318260" cy="1186164"/>
        </p:xfrm>
        <a:graphic>
          <a:graphicData uri="http://schemas.openxmlformats.org/drawingml/2006/chart">
            <c:chart xmlns:c="http://schemas.openxmlformats.org/drawingml/2006/chart" xmlns:r="http://schemas.openxmlformats.org/officeDocument/2006/relationships" r:id="rId5"/>
          </a:graphicData>
        </a:graphic>
      </p:graphicFrame>
      <p:pic>
        <p:nvPicPr>
          <p:cNvPr id="21" name="Imagen 11"/>
          <p:cNvPicPr>
            <a:picLocks noChangeAspect="1"/>
          </p:cNvPicPr>
          <p:nvPr/>
        </p:nvPicPr>
        <p:blipFill>
          <a:blip r:embed="rId6" cstate="print">
            <a:duotone>
              <a:schemeClr val="bg2">
                <a:shade val="45000"/>
                <a:satMod val="135000"/>
              </a:schemeClr>
              <a:prstClr val="white"/>
            </a:duotone>
          </a:blip>
          <a:stretch>
            <a:fillRect/>
          </a:stretch>
        </p:blipFill>
        <p:spPr>
          <a:xfrm>
            <a:off x="2322659" y="1642153"/>
            <a:ext cx="450060" cy="1034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Imagen 12"/>
          <p:cNvPicPr>
            <a:picLocks noChangeAspect="1"/>
          </p:cNvPicPr>
          <p:nvPr/>
        </p:nvPicPr>
        <p:blipFill>
          <a:blip r:embed="rId7" cstate="print">
            <a:duotone>
              <a:schemeClr val="bg2">
                <a:shade val="45000"/>
                <a:satMod val="135000"/>
              </a:schemeClr>
              <a:prstClr val="white"/>
            </a:duotone>
          </a:blip>
          <a:stretch>
            <a:fillRect/>
          </a:stretch>
        </p:blipFill>
        <p:spPr>
          <a:xfrm>
            <a:off x="6507566" y="1591096"/>
            <a:ext cx="472352" cy="1036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CuadroTexto 13"/>
          <p:cNvSpPr txBox="1"/>
          <p:nvPr/>
        </p:nvSpPr>
        <p:spPr>
          <a:xfrm>
            <a:off x="2218138" y="4784994"/>
            <a:ext cx="4260918" cy="738642"/>
          </a:xfrm>
          <a:prstGeom prst="rect">
            <a:avLst/>
          </a:prstGeom>
          <a:noFill/>
        </p:spPr>
        <p:txBody>
          <a:bodyPr wrap="square" lIns="91420" tIns="45709" rIns="91420" bIns="45709" rtlCol="0">
            <a:spAutoFit/>
          </a:bodyPr>
          <a:lstStyle/>
          <a:p>
            <a:pPr algn="ctr">
              <a:defRPr/>
            </a:pPr>
            <a:r>
              <a:rPr lang="es-ES" sz="1400" i="1" dirty="0" smtClean="0">
                <a:solidFill>
                  <a:srgbClr val="C00000"/>
                </a:solidFill>
                <a:latin typeface="Century Gothic" pitchFamily="34" charset="0"/>
              </a:rPr>
              <a:t>Los </a:t>
            </a:r>
            <a:r>
              <a:rPr lang="es-ES" sz="1400" b="1" i="1" dirty="0" smtClean="0">
                <a:solidFill>
                  <a:srgbClr val="C00000"/>
                </a:solidFill>
                <a:latin typeface="Century Gothic" pitchFamily="34" charset="0"/>
              </a:rPr>
              <a:t>hombres son los que tienen una idea más correcta </a:t>
            </a:r>
            <a:r>
              <a:rPr lang="es-ES" sz="1400" i="1" dirty="0" smtClean="0">
                <a:solidFill>
                  <a:srgbClr val="C00000"/>
                </a:solidFill>
                <a:latin typeface="Century Gothic" pitchFamily="34" charset="0"/>
              </a:rPr>
              <a:t>de cual es el organismo encargado de gestionar la declaración de la Renta.</a:t>
            </a:r>
            <a:endParaRPr lang="es-ES" sz="1400" i="1" dirty="0">
              <a:solidFill>
                <a:srgbClr val="C00000"/>
              </a:solidFill>
              <a:latin typeface="Century Gothic" pitchFamily="34" charset="0"/>
            </a:endParaRPr>
          </a:p>
        </p:txBody>
      </p:sp>
      <p:sp>
        <p:nvSpPr>
          <p:cNvPr id="24" name="Llamada rectangular redondeada 14"/>
          <p:cNvSpPr/>
          <p:nvPr/>
        </p:nvSpPr>
        <p:spPr>
          <a:xfrm>
            <a:off x="2233771" y="4707103"/>
            <a:ext cx="4295445" cy="887452"/>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Box 7"/>
          <p:cNvSpPr txBox="1">
            <a:spLocks noChangeArrowheads="1"/>
          </p:cNvSpPr>
          <p:nvPr/>
        </p:nvSpPr>
        <p:spPr bwMode="auto">
          <a:xfrm>
            <a:off x="193964" y="560438"/>
            <a:ext cx="8797635" cy="830997"/>
          </a:xfrm>
          <a:prstGeom prst="rect">
            <a:avLst/>
          </a:prstGeom>
          <a:no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ORGANISMO ENCARGADO DE GESTIONAR LA DECLARACIÓN DE LA RENTA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62896" y="6430297"/>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43</a:t>
            </a:fld>
            <a:endParaRPr lang="es-ES" dirty="0"/>
          </a:p>
        </p:txBody>
      </p:sp>
      <p:sp>
        <p:nvSpPr>
          <p:cNvPr id="7" name="Text Box 7"/>
          <p:cNvSpPr txBox="1">
            <a:spLocks noChangeArrowheads="1"/>
          </p:cNvSpPr>
          <p:nvPr/>
        </p:nvSpPr>
        <p:spPr bwMode="auto">
          <a:xfrm>
            <a:off x="233997" y="527030"/>
            <a:ext cx="9037823" cy="830997"/>
          </a:xfrm>
          <a:prstGeom prst="rect">
            <a:avLst/>
          </a:prstGeom>
          <a:no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Organismo encargado de gestionar la declaración de la renta</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315711"/>
            <a:ext cx="8909050" cy="523220"/>
          </a:xfrm>
          <a:prstGeom prst="rect">
            <a:avLst/>
          </a:prstGeom>
        </p:spPr>
        <p:txBody>
          <a:bodyPr>
            <a:spAutoFit/>
          </a:bodyPr>
          <a:lstStyle/>
          <a:p>
            <a:pPr>
              <a:defRPr/>
            </a:pPr>
            <a:r>
              <a:rPr lang="es-ES_tradnl" sz="1400" dirty="0" smtClean="0">
                <a:solidFill>
                  <a:prstClr val="black">
                    <a:lumMod val="65000"/>
                    <a:lumOff val="35000"/>
                  </a:prstClr>
                </a:solidFill>
                <a:latin typeface="Century Gothic" pitchFamily="34" charset="0"/>
              </a:rPr>
              <a:t>P.</a:t>
            </a:r>
            <a:r>
              <a:rPr lang="es-ES" sz="1400" dirty="0" smtClean="0">
                <a:solidFill>
                  <a:prstClr val="black">
                    <a:lumMod val="65000"/>
                    <a:lumOff val="35000"/>
                  </a:prstClr>
                </a:solidFill>
                <a:latin typeface="Century Gothic" pitchFamily="34" charset="0"/>
              </a:rPr>
              <a:t>16</a:t>
            </a:r>
            <a:r>
              <a:rPr lang="es-ES" sz="1400" dirty="0">
                <a:solidFill>
                  <a:prstClr val="black">
                    <a:lumMod val="65000"/>
                    <a:lumOff val="35000"/>
                  </a:prstClr>
                </a:solidFill>
                <a:latin typeface="Century Gothic" pitchFamily="34" charset="0"/>
              </a:rPr>
              <a:t>. ¿Sabría decirme como se llama el Organismo encargado de gestionar la declaración de la Renta</a:t>
            </a:r>
            <a:r>
              <a:rPr lang="es-ES" sz="1400" dirty="0" smtClean="0">
                <a:solidFill>
                  <a:prstClr val="black">
                    <a:lumMod val="65000"/>
                    <a:lumOff val="35000"/>
                  </a:prstClr>
                </a:solidFill>
                <a:latin typeface="Century Gothic" pitchFamily="34" charset="0"/>
              </a:rPr>
              <a:t>? </a:t>
            </a:r>
          </a:p>
        </p:txBody>
      </p:sp>
      <p:graphicFrame>
        <p:nvGraphicFramePr>
          <p:cNvPr id="10" name="Gráfico 9"/>
          <p:cNvGraphicFramePr/>
          <p:nvPr>
            <p:extLst>
              <p:ext uri="{D42A27DB-BD31-4B8C-83A1-F6EECF244321}">
                <p14:modId xmlns:p14="http://schemas.microsoft.com/office/powerpoint/2010/main" xmlns="" val="3927177243"/>
              </p:ext>
            </p:extLst>
          </p:nvPr>
        </p:nvGraphicFramePr>
        <p:xfrm>
          <a:off x="1719137" y="1818968"/>
          <a:ext cx="2479237" cy="2372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p:cNvGraphicFramePr/>
          <p:nvPr>
            <p:extLst>
              <p:ext uri="{D42A27DB-BD31-4B8C-83A1-F6EECF244321}">
                <p14:modId xmlns:p14="http://schemas.microsoft.com/office/powerpoint/2010/main" xmlns="" val="2049488384"/>
              </p:ext>
            </p:extLst>
          </p:nvPr>
        </p:nvGraphicFramePr>
        <p:xfrm>
          <a:off x="5613935" y="1799302"/>
          <a:ext cx="2654995" cy="23529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áfico 11"/>
          <p:cNvGraphicFramePr/>
          <p:nvPr>
            <p:extLst>
              <p:ext uri="{D42A27DB-BD31-4B8C-83A1-F6EECF244321}">
                <p14:modId xmlns:p14="http://schemas.microsoft.com/office/powerpoint/2010/main" xmlns="" val="325483969"/>
              </p:ext>
            </p:extLst>
          </p:nvPr>
        </p:nvGraphicFramePr>
        <p:xfrm>
          <a:off x="1630648" y="4060722"/>
          <a:ext cx="2508734" cy="22761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áfico 12"/>
          <p:cNvGraphicFramePr/>
          <p:nvPr>
            <p:extLst>
              <p:ext uri="{D42A27DB-BD31-4B8C-83A1-F6EECF244321}">
                <p14:modId xmlns:p14="http://schemas.microsoft.com/office/powerpoint/2010/main" xmlns="" val="1576616807"/>
              </p:ext>
            </p:extLst>
          </p:nvPr>
        </p:nvGraphicFramePr>
        <p:xfrm>
          <a:off x="5417288" y="4129549"/>
          <a:ext cx="2969628" cy="2231258"/>
        </p:xfrm>
        <a:graphic>
          <a:graphicData uri="http://schemas.openxmlformats.org/drawingml/2006/chart">
            <c:chart xmlns:c="http://schemas.openxmlformats.org/drawingml/2006/chart" xmlns:r="http://schemas.openxmlformats.org/officeDocument/2006/relationships" r:id="rId7"/>
          </a:graphicData>
        </a:graphic>
      </p:graphicFrame>
      <p:pic>
        <p:nvPicPr>
          <p:cNvPr id="14" name="Picture 2" descr="http://www.abc.es/Media/201302/06/Jovenes-OK--644x36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61634" y="2021558"/>
            <a:ext cx="1312257" cy="73763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5" name="Picture 6" descr="http://thumbs.dreamstime.com/t/m%C3%A1s-vieja-gente-madura-en-la-gimnasia-10517146.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353891" y="4837470"/>
            <a:ext cx="1422191" cy="94812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6" name="CuadroTexto 15"/>
          <p:cNvSpPr txBox="1"/>
          <p:nvPr/>
        </p:nvSpPr>
        <p:spPr>
          <a:xfrm>
            <a:off x="4496425" y="4591262"/>
            <a:ext cx="1301959" cy="261610"/>
          </a:xfrm>
          <a:prstGeom prst="rect">
            <a:avLst/>
          </a:prstGeom>
          <a:noFill/>
        </p:spPr>
        <p:txBody>
          <a:bodyPr wrap="none" rtlCol="0">
            <a:spAutoFit/>
          </a:bodyPr>
          <a:lstStyle/>
          <a:p>
            <a:r>
              <a:rPr lang="ca-ES" sz="1100" b="1" u="none" dirty="0" err="1" smtClean="0">
                <a:latin typeface="Century Gothic" panose="020B0502020202020204" pitchFamily="34" charset="0"/>
              </a:rPr>
              <a:t>Más</a:t>
            </a:r>
            <a:r>
              <a:rPr lang="ca-ES" sz="1100" b="1" u="none" dirty="0" smtClean="0">
                <a:latin typeface="Century Gothic" panose="020B0502020202020204" pitchFamily="34" charset="0"/>
              </a:rPr>
              <a:t> de 55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sp>
        <p:nvSpPr>
          <p:cNvPr id="17" name="CuadroTexto 16"/>
          <p:cNvSpPr txBox="1"/>
          <p:nvPr/>
        </p:nvSpPr>
        <p:spPr>
          <a:xfrm>
            <a:off x="209009" y="1833961"/>
            <a:ext cx="1271502" cy="261610"/>
          </a:xfrm>
          <a:prstGeom prst="rect">
            <a:avLst/>
          </a:prstGeom>
          <a:noFill/>
        </p:spPr>
        <p:txBody>
          <a:bodyPr wrap="none" rtlCol="0">
            <a:spAutoFit/>
          </a:bodyPr>
          <a:lstStyle/>
          <a:p>
            <a:r>
              <a:rPr lang="ca-ES" sz="1100" b="1" u="none" dirty="0" smtClean="0">
                <a:latin typeface="Century Gothic" panose="020B0502020202020204" pitchFamily="34" charset="0"/>
              </a:rPr>
              <a:t>De 18 a 34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pic>
        <p:nvPicPr>
          <p:cNvPr id="18" name="Imagen 17"/>
          <p:cNvPicPr>
            <a:picLocks noChangeAspect="1"/>
          </p:cNvPicPr>
          <p:nvPr/>
        </p:nvPicPr>
        <p:blipFill>
          <a:blip r:embed="rId10" cstate="print"/>
          <a:stretch>
            <a:fillRect/>
          </a:stretch>
        </p:blipFill>
        <p:spPr>
          <a:xfrm>
            <a:off x="4400932" y="2318429"/>
            <a:ext cx="1068084" cy="890070"/>
          </a:xfrm>
          <a:prstGeom prst="rect">
            <a:avLst/>
          </a:prstGeom>
          <a:ln>
            <a:noFill/>
          </a:ln>
          <a:effectLst>
            <a:softEdge rad="112500"/>
          </a:effectLst>
        </p:spPr>
      </p:pic>
      <p:sp>
        <p:nvSpPr>
          <p:cNvPr id="19" name="CuadroTexto 18"/>
          <p:cNvSpPr txBox="1"/>
          <p:nvPr/>
        </p:nvSpPr>
        <p:spPr>
          <a:xfrm>
            <a:off x="4486593" y="1888107"/>
            <a:ext cx="1271502" cy="261610"/>
          </a:xfrm>
          <a:prstGeom prst="rect">
            <a:avLst/>
          </a:prstGeom>
          <a:noFill/>
        </p:spPr>
        <p:txBody>
          <a:bodyPr wrap="none" rtlCol="0">
            <a:spAutoFit/>
          </a:bodyPr>
          <a:lstStyle/>
          <a:p>
            <a:r>
              <a:rPr lang="ca-ES" sz="1100" b="1" u="none" dirty="0" smtClean="0">
                <a:latin typeface="Century Gothic" panose="020B0502020202020204" pitchFamily="34" charset="0"/>
              </a:rPr>
              <a:t>De 35 a 44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sp>
        <p:nvSpPr>
          <p:cNvPr id="20" name="CuadroTexto 19"/>
          <p:cNvSpPr txBox="1"/>
          <p:nvPr/>
        </p:nvSpPr>
        <p:spPr>
          <a:xfrm>
            <a:off x="188088" y="4548706"/>
            <a:ext cx="1271502" cy="261610"/>
          </a:xfrm>
          <a:prstGeom prst="rect">
            <a:avLst/>
          </a:prstGeom>
          <a:noFill/>
        </p:spPr>
        <p:txBody>
          <a:bodyPr wrap="none" rtlCol="0">
            <a:spAutoFit/>
          </a:bodyPr>
          <a:lstStyle/>
          <a:p>
            <a:r>
              <a:rPr lang="ca-ES" sz="1100" b="1" u="none" dirty="0" smtClean="0">
                <a:latin typeface="Century Gothic" panose="020B0502020202020204" pitchFamily="34" charset="0"/>
              </a:rPr>
              <a:t>De 45 a 55 </a:t>
            </a:r>
            <a:r>
              <a:rPr lang="ca-ES" sz="1100" b="1" u="none" dirty="0" err="1" smtClean="0">
                <a:latin typeface="Century Gothic" panose="020B0502020202020204" pitchFamily="34" charset="0"/>
              </a:rPr>
              <a:t>años</a:t>
            </a:r>
            <a:endParaRPr lang="ca-ES" sz="1100" b="1" u="none" dirty="0">
              <a:latin typeface="Century Gothic" panose="020B0502020202020204" pitchFamily="34" charset="0"/>
            </a:endParaRPr>
          </a:p>
        </p:txBody>
      </p:sp>
      <p:pic>
        <p:nvPicPr>
          <p:cNvPr id="21" name="Imagen 2" descr="http://impulsandote.es/wp-content/uploads/2013/03/noticia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19926" y="4882564"/>
            <a:ext cx="1211714" cy="7066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CuadroTexto 21"/>
          <p:cNvSpPr txBox="1"/>
          <p:nvPr/>
        </p:nvSpPr>
        <p:spPr>
          <a:xfrm>
            <a:off x="147483" y="3046113"/>
            <a:ext cx="2324988" cy="769419"/>
          </a:xfrm>
          <a:prstGeom prst="rect">
            <a:avLst/>
          </a:prstGeom>
          <a:noFill/>
        </p:spPr>
        <p:txBody>
          <a:bodyPr wrap="square" lIns="91420" tIns="45709" rIns="91420" bIns="45709" rtlCol="0">
            <a:spAutoFit/>
          </a:bodyPr>
          <a:lstStyle/>
          <a:p>
            <a:pPr>
              <a:defRPr/>
            </a:pPr>
            <a:r>
              <a:rPr lang="es-ES" sz="1100" i="1" dirty="0" smtClean="0">
                <a:solidFill>
                  <a:srgbClr val="C00000"/>
                </a:solidFill>
                <a:latin typeface="Century Gothic" pitchFamily="34" charset="0"/>
              </a:rPr>
              <a:t>Los jóvenes son los que menos vinculan a la AEAT como la entidad encargada de gestionar la Renta</a:t>
            </a:r>
            <a:endParaRPr lang="es-ES" sz="1100" i="1" dirty="0">
              <a:solidFill>
                <a:srgbClr val="C00000"/>
              </a:solidFill>
              <a:latin typeface="Century Gothic" pitchFamily="34" charset="0"/>
            </a:endParaRPr>
          </a:p>
        </p:txBody>
      </p:sp>
      <p:sp>
        <p:nvSpPr>
          <p:cNvPr id="23" name="Llamada rectangular redondeada 22"/>
          <p:cNvSpPr/>
          <p:nvPr/>
        </p:nvSpPr>
        <p:spPr>
          <a:xfrm rot="10800000">
            <a:off x="174057" y="2839636"/>
            <a:ext cx="2343828" cy="1141617"/>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p:cNvSpPr txBox="1"/>
          <p:nvPr/>
        </p:nvSpPr>
        <p:spPr>
          <a:xfrm>
            <a:off x="256714" y="5657694"/>
            <a:ext cx="2358667" cy="938696"/>
          </a:xfrm>
          <a:prstGeom prst="rect">
            <a:avLst/>
          </a:prstGeom>
          <a:noFill/>
        </p:spPr>
        <p:txBody>
          <a:bodyPr wrap="square" lIns="91420" tIns="45709" rIns="91420" bIns="45709" rtlCol="0">
            <a:spAutoFit/>
          </a:bodyPr>
          <a:lstStyle/>
          <a:p>
            <a:pPr algn="ctr">
              <a:defRPr/>
            </a:pPr>
            <a:r>
              <a:rPr lang="es-ES" sz="1100" i="1" dirty="0" smtClean="0">
                <a:solidFill>
                  <a:srgbClr val="C00000"/>
                </a:solidFill>
                <a:latin typeface="Century Gothic" pitchFamily="34" charset="0"/>
              </a:rPr>
              <a:t>Los individuos de entre 45 y 55 años son , por el contrario, los que más vinculan a la AEAT como la entidad encargada de gestionar la Renta</a:t>
            </a:r>
            <a:endParaRPr lang="es-ES" sz="1100" i="1" dirty="0">
              <a:solidFill>
                <a:srgbClr val="C00000"/>
              </a:solidFill>
              <a:latin typeface="Century Gothic" pitchFamily="34" charset="0"/>
            </a:endParaRPr>
          </a:p>
        </p:txBody>
      </p:sp>
      <p:sp>
        <p:nvSpPr>
          <p:cNvPr id="25" name="Llamada rectangular redondeada 24"/>
          <p:cNvSpPr/>
          <p:nvPr/>
        </p:nvSpPr>
        <p:spPr>
          <a:xfrm rot="10800000">
            <a:off x="155259" y="5633882"/>
            <a:ext cx="2499451" cy="1050953"/>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44</a:t>
            </a:fld>
            <a:endParaRPr lang="es-ES" dirty="0"/>
          </a:p>
        </p:txBody>
      </p:sp>
      <p:sp>
        <p:nvSpPr>
          <p:cNvPr id="7" name="Text Box 7"/>
          <p:cNvSpPr txBox="1">
            <a:spLocks noChangeArrowheads="1"/>
          </p:cNvSpPr>
          <p:nvPr/>
        </p:nvSpPr>
        <p:spPr bwMode="auto">
          <a:xfrm>
            <a:off x="422320" y="716413"/>
            <a:ext cx="8562354" cy="461665"/>
          </a:xfrm>
          <a:prstGeom prst="rect">
            <a:avLst/>
          </a:prstGeom>
          <a:no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MINISTERIO DEL QUE DEPENDE LA AGENCIA TRIBUTARIA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510253" y="1184070"/>
            <a:ext cx="8909050" cy="307777"/>
          </a:xfrm>
          <a:prstGeom prst="rect">
            <a:avLst/>
          </a:prstGeom>
        </p:spPr>
        <p:txBody>
          <a:bodyPr>
            <a:spAutoFit/>
          </a:bodyPr>
          <a:lstStyle/>
          <a:p>
            <a:pPr>
              <a:defRPr/>
            </a:pPr>
            <a:r>
              <a:rPr lang="es-ES_tradnl" sz="1400" dirty="0" smtClean="0">
                <a:solidFill>
                  <a:prstClr val="black">
                    <a:lumMod val="65000"/>
                    <a:lumOff val="35000"/>
                  </a:prstClr>
                </a:solidFill>
                <a:latin typeface="Century Gothic" pitchFamily="34" charset="0"/>
              </a:rPr>
              <a:t>P.17.- </a:t>
            </a:r>
            <a:r>
              <a:rPr lang="es-ES" sz="1400" dirty="0" smtClean="0">
                <a:solidFill>
                  <a:prstClr val="black">
                    <a:lumMod val="65000"/>
                    <a:lumOff val="35000"/>
                  </a:prstClr>
                </a:solidFill>
                <a:latin typeface="Century Gothic" pitchFamily="34" charset="0"/>
              </a:rPr>
              <a:t>Por </a:t>
            </a:r>
            <a:r>
              <a:rPr lang="es-ES" sz="1400" dirty="0">
                <a:solidFill>
                  <a:prstClr val="black">
                    <a:lumMod val="65000"/>
                    <a:lumOff val="35000"/>
                  </a:prstClr>
                </a:solidFill>
                <a:latin typeface="Century Gothic" pitchFamily="34" charset="0"/>
              </a:rPr>
              <a:t>último, sabría decirme ¿de qué Ministerio depende la Agencia Tributaria? </a:t>
            </a:r>
          </a:p>
        </p:txBody>
      </p:sp>
      <p:graphicFrame>
        <p:nvGraphicFramePr>
          <p:cNvPr id="10" name="Gráfico 9"/>
          <p:cNvGraphicFramePr/>
          <p:nvPr>
            <p:extLst>
              <p:ext uri="{D42A27DB-BD31-4B8C-83A1-F6EECF244321}">
                <p14:modId xmlns:p14="http://schemas.microsoft.com/office/powerpoint/2010/main" xmlns="" val="539254733"/>
              </p:ext>
            </p:extLst>
          </p:nvPr>
        </p:nvGraphicFramePr>
        <p:xfrm>
          <a:off x="899592" y="2458064"/>
          <a:ext cx="5953492" cy="3851255"/>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6228672" y="2468495"/>
            <a:ext cx="2324988" cy="2031303"/>
          </a:xfrm>
          <a:prstGeom prst="rect">
            <a:avLst/>
          </a:prstGeom>
          <a:noFill/>
        </p:spPr>
        <p:txBody>
          <a:bodyPr wrap="square" lIns="91420" tIns="45709" rIns="91420" bIns="45709" rtlCol="0">
            <a:spAutoFit/>
          </a:bodyPr>
          <a:lstStyle/>
          <a:p>
            <a:pPr algn="ctr">
              <a:defRPr/>
            </a:pPr>
            <a:r>
              <a:rPr lang="es-ES" sz="1400" b="1" i="1" dirty="0" smtClean="0">
                <a:solidFill>
                  <a:srgbClr val="C00000"/>
                </a:solidFill>
                <a:latin typeface="Century Gothic" pitchFamily="34" charset="0"/>
              </a:rPr>
              <a:t>Los españoles no tienen muy claro a que Ministerio pertenece la AEAT</a:t>
            </a:r>
            <a:r>
              <a:rPr lang="es-ES" sz="1400" i="1" dirty="0" smtClean="0">
                <a:solidFill>
                  <a:srgbClr val="C00000"/>
                </a:solidFill>
                <a:latin typeface="Century Gothic" pitchFamily="34" charset="0"/>
              </a:rPr>
              <a:t>, ya que casi la mitad afirma que pertenece al Mº de Hacienda y la otra mitad al Mº de Economía</a:t>
            </a:r>
            <a:endParaRPr lang="es-ES" sz="1400" i="1" dirty="0">
              <a:solidFill>
                <a:srgbClr val="C00000"/>
              </a:solidFill>
              <a:latin typeface="Century Gothic" pitchFamily="34" charset="0"/>
            </a:endParaRPr>
          </a:p>
        </p:txBody>
      </p:sp>
      <p:sp>
        <p:nvSpPr>
          <p:cNvPr id="12" name="Llamada rectangular redondeada 11"/>
          <p:cNvSpPr/>
          <p:nvPr/>
        </p:nvSpPr>
        <p:spPr>
          <a:xfrm rot="5400000">
            <a:off x="6360873" y="2123120"/>
            <a:ext cx="2001591" cy="2610997"/>
          </a:xfrm>
          <a:prstGeom prst="wedgeRoundRectCallout">
            <a:avLst>
              <a:gd name="adj1" fmla="val -34933"/>
              <a:gd name="adj2" fmla="val 74771"/>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45</a:t>
            </a:fld>
            <a:endParaRPr lang="es-ES" dirty="0"/>
          </a:p>
        </p:txBody>
      </p:sp>
      <p:sp>
        <p:nvSpPr>
          <p:cNvPr id="7" name="12 Rectángulo"/>
          <p:cNvSpPr/>
          <p:nvPr/>
        </p:nvSpPr>
        <p:spPr>
          <a:xfrm>
            <a:off x="500421" y="1075914"/>
            <a:ext cx="8909050" cy="307777"/>
          </a:xfrm>
          <a:prstGeom prst="rect">
            <a:avLst/>
          </a:prstGeom>
        </p:spPr>
        <p:txBody>
          <a:bodyPr>
            <a:spAutoFit/>
          </a:bodyPr>
          <a:lstStyle/>
          <a:p>
            <a:pPr>
              <a:defRPr/>
            </a:pPr>
            <a:r>
              <a:rPr lang="es-ES_tradnl" sz="1400" dirty="0" smtClean="0">
                <a:solidFill>
                  <a:prstClr val="black">
                    <a:lumMod val="65000"/>
                    <a:lumOff val="35000"/>
                  </a:prstClr>
                </a:solidFill>
                <a:latin typeface="Century Gothic" pitchFamily="34" charset="0"/>
              </a:rPr>
              <a:t>P.17.- </a:t>
            </a:r>
            <a:r>
              <a:rPr lang="es-ES" sz="1400" dirty="0" smtClean="0">
                <a:solidFill>
                  <a:prstClr val="black">
                    <a:lumMod val="65000"/>
                    <a:lumOff val="35000"/>
                  </a:prstClr>
                </a:solidFill>
                <a:latin typeface="Century Gothic" pitchFamily="34" charset="0"/>
              </a:rPr>
              <a:t>Por </a:t>
            </a:r>
            <a:r>
              <a:rPr lang="es-ES" sz="1400" dirty="0">
                <a:solidFill>
                  <a:prstClr val="black">
                    <a:lumMod val="65000"/>
                    <a:lumOff val="35000"/>
                  </a:prstClr>
                </a:solidFill>
                <a:latin typeface="Century Gothic" pitchFamily="34" charset="0"/>
              </a:rPr>
              <a:t>último, sabría decirme ¿de qué Ministerio depende la Agencia Tributaria? </a:t>
            </a:r>
          </a:p>
        </p:txBody>
      </p:sp>
      <p:graphicFrame>
        <p:nvGraphicFramePr>
          <p:cNvPr id="9" name="Gráfico 9"/>
          <p:cNvGraphicFramePr/>
          <p:nvPr>
            <p:extLst>
              <p:ext uri="{D42A27DB-BD31-4B8C-83A1-F6EECF244321}">
                <p14:modId xmlns:p14="http://schemas.microsoft.com/office/powerpoint/2010/main" xmlns="" val="2992530571"/>
              </p:ext>
            </p:extLst>
          </p:nvPr>
        </p:nvGraphicFramePr>
        <p:xfrm>
          <a:off x="1617346" y="1858296"/>
          <a:ext cx="6425440" cy="42150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7"/>
          <p:cNvSpPr txBox="1">
            <a:spLocks noChangeArrowheads="1"/>
          </p:cNvSpPr>
          <p:nvPr/>
        </p:nvSpPr>
        <p:spPr bwMode="auto">
          <a:xfrm>
            <a:off x="422319" y="647587"/>
            <a:ext cx="8721681" cy="461665"/>
          </a:xfrm>
          <a:prstGeom prst="rect">
            <a:avLst/>
          </a:prstGeom>
          <a:no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MINISTERIO DEL QUE DEPENDE LA AGENCIA TRIBUTARIA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pic>
        <p:nvPicPr>
          <p:cNvPr id="11" name="Imagen 11"/>
          <p:cNvPicPr>
            <a:picLocks noChangeAspect="1"/>
          </p:cNvPicPr>
          <p:nvPr/>
        </p:nvPicPr>
        <p:blipFill>
          <a:blip r:embed="rId5" cstate="print">
            <a:duotone>
              <a:schemeClr val="bg2">
                <a:shade val="45000"/>
                <a:satMod val="135000"/>
              </a:schemeClr>
              <a:prstClr val="white"/>
            </a:duotone>
          </a:blip>
          <a:stretch>
            <a:fillRect/>
          </a:stretch>
        </p:blipFill>
        <p:spPr>
          <a:xfrm>
            <a:off x="395536" y="1871633"/>
            <a:ext cx="478560" cy="1099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2"/>
          <p:cNvPicPr>
            <a:picLocks noChangeAspect="1"/>
          </p:cNvPicPr>
          <p:nvPr/>
        </p:nvPicPr>
        <p:blipFill>
          <a:blip r:embed="rId6" cstate="print">
            <a:duotone>
              <a:schemeClr val="bg2">
                <a:shade val="45000"/>
                <a:satMod val="135000"/>
              </a:schemeClr>
              <a:prstClr val="white"/>
            </a:duotone>
          </a:blip>
          <a:stretch>
            <a:fillRect/>
          </a:stretch>
        </p:blipFill>
        <p:spPr>
          <a:xfrm>
            <a:off x="1197456" y="1889283"/>
            <a:ext cx="502264" cy="110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46</a:t>
            </a:fld>
            <a:endParaRPr lang="es-ES" dirty="0"/>
          </a:p>
        </p:txBody>
      </p:sp>
      <p:sp>
        <p:nvSpPr>
          <p:cNvPr id="7" name="12 Rectángulo"/>
          <p:cNvSpPr/>
          <p:nvPr/>
        </p:nvSpPr>
        <p:spPr>
          <a:xfrm>
            <a:off x="598743" y="1125077"/>
            <a:ext cx="8909050" cy="307777"/>
          </a:xfrm>
          <a:prstGeom prst="rect">
            <a:avLst/>
          </a:prstGeom>
        </p:spPr>
        <p:txBody>
          <a:bodyPr>
            <a:spAutoFit/>
          </a:bodyPr>
          <a:lstStyle/>
          <a:p>
            <a:pPr>
              <a:defRPr/>
            </a:pPr>
            <a:r>
              <a:rPr lang="es-ES_tradnl" sz="1400" dirty="0" smtClean="0">
                <a:solidFill>
                  <a:prstClr val="black">
                    <a:lumMod val="65000"/>
                    <a:lumOff val="35000"/>
                  </a:prstClr>
                </a:solidFill>
                <a:latin typeface="Century Gothic" pitchFamily="34" charset="0"/>
              </a:rPr>
              <a:t>P.17.- </a:t>
            </a:r>
            <a:r>
              <a:rPr lang="es-ES" sz="1400" dirty="0" smtClean="0">
                <a:solidFill>
                  <a:prstClr val="black">
                    <a:lumMod val="65000"/>
                    <a:lumOff val="35000"/>
                  </a:prstClr>
                </a:solidFill>
                <a:latin typeface="Century Gothic" pitchFamily="34" charset="0"/>
              </a:rPr>
              <a:t>Por </a:t>
            </a:r>
            <a:r>
              <a:rPr lang="es-ES" sz="1400" dirty="0">
                <a:solidFill>
                  <a:prstClr val="black">
                    <a:lumMod val="65000"/>
                    <a:lumOff val="35000"/>
                  </a:prstClr>
                </a:solidFill>
                <a:latin typeface="Century Gothic" pitchFamily="34" charset="0"/>
              </a:rPr>
              <a:t>último, sabría decirme ¿de qué Ministerio depende la Agencia Tributaria? </a:t>
            </a:r>
          </a:p>
        </p:txBody>
      </p:sp>
      <p:graphicFrame>
        <p:nvGraphicFramePr>
          <p:cNvPr id="9" name="Gráfico 9"/>
          <p:cNvGraphicFramePr/>
          <p:nvPr>
            <p:extLst>
              <p:ext uri="{D42A27DB-BD31-4B8C-83A1-F6EECF244321}">
                <p14:modId xmlns:p14="http://schemas.microsoft.com/office/powerpoint/2010/main" xmlns="" val="699622549"/>
              </p:ext>
            </p:extLst>
          </p:nvPr>
        </p:nvGraphicFramePr>
        <p:xfrm>
          <a:off x="467544" y="2094270"/>
          <a:ext cx="7201617" cy="42150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7"/>
          <p:cNvSpPr txBox="1">
            <a:spLocks noChangeArrowheads="1"/>
          </p:cNvSpPr>
          <p:nvPr/>
        </p:nvSpPr>
        <p:spPr bwMode="auto">
          <a:xfrm>
            <a:off x="277091" y="686917"/>
            <a:ext cx="8992987" cy="461665"/>
          </a:xfrm>
          <a:prstGeom prst="rect">
            <a:avLst/>
          </a:prstGeom>
          <a:noFill/>
          <a:ln>
            <a:noFill/>
          </a:ln>
          <a:effectLst/>
          <a:extLst/>
        </p:spPr>
        <p:txBody>
          <a:bodyPr wrap="square">
            <a:spAutoFit/>
          </a:bodyPr>
          <a:lstStyle/>
          <a:p>
            <a:pPr>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MINISTERIO DEL QUE DEPENDE LA AGENCIA TRIBUTARIA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v00840yc\Escritorio\presentacion copi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a:spLocks noChangeArrowheads="1"/>
          </p:cNvSpPr>
          <p:nvPr/>
        </p:nvSpPr>
        <p:spPr bwMode="auto">
          <a:xfrm>
            <a:off x="714348" y="1428736"/>
            <a:ext cx="7696200" cy="1815882"/>
          </a:xfrm>
          <a:prstGeom prst="rect">
            <a:avLst/>
          </a:prstGeom>
          <a:noFill/>
          <a:ln w="9525">
            <a:noFill/>
            <a:miter lim="800000"/>
            <a:headEnd/>
            <a:tailEnd/>
          </a:ln>
        </p:spPr>
        <p:txBody>
          <a:bodyPr wrap="square">
            <a:spAutoFit/>
          </a:bodyPr>
          <a:lstStyle/>
          <a:p>
            <a:pPr marL="914400" lvl="1" indent="-457200" algn="just">
              <a:spcBef>
                <a:spcPct val="50000"/>
              </a:spcBef>
            </a:pPr>
            <a:endParaRPr lang="en-GB" sz="1600" dirty="0">
              <a:latin typeface="Arial" charset="0"/>
            </a:endParaRPr>
          </a:p>
          <a:p>
            <a:pPr marL="914400" lvl="1" indent="-457200" algn="just">
              <a:spcBef>
                <a:spcPct val="50000"/>
              </a:spcBef>
              <a:buFont typeface="+mj-lt"/>
              <a:buAutoNum type="romanUcPeriod" startAt="2"/>
            </a:pPr>
            <a:endParaRPr lang="en-GB" sz="1600" dirty="0" smtClean="0">
              <a:latin typeface="Arial" charset="0"/>
            </a:endParaRPr>
          </a:p>
          <a:p>
            <a:pPr marL="1828800" lvl="3" indent="-457200" algn="just">
              <a:spcBef>
                <a:spcPct val="50000"/>
              </a:spcBef>
              <a:buFont typeface="+mj-lt"/>
              <a:buAutoNum type="alphaUcPeriod"/>
            </a:pPr>
            <a:endParaRPr lang="en-GB" sz="1600" dirty="0" smtClean="0">
              <a:latin typeface="Arial" charset="0"/>
            </a:endParaRPr>
          </a:p>
          <a:p>
            <a:pPr marL="1828800" lvl="3" indent="-457200" algn="just">
              <a:spcBef>
                <a:spcPct val="50000"/>
              </a:spcBef>
            </a:pPr>
            <a:endParaRPr lang="en-GB" sz="1600" dirty="0">
              <a:latin typeface="Arial" charset="0"/>
            </a:endParaRPr>
          </a:p>
          <a:p>
            <a:pPr marL="914400" lvl="1" indent="-457200" algn="just">
              <a:spcBef>
                <a:spcPct val="50000"/>
              </a:spcBef>
            </a:pPr>
            <a:endParaRPr lang="en-GB" sz="1600" dirty="0">
              <a:latin typeface="Arial" charset="0"/>
            </a:endParaRPr>
          </a:p>
        </p:txBody>
      </p:sp>
      <p:sp>
        <p:nvSpPr>
          <p:cNvPr id="5" name="Rectangle 2"/>
          <p:cNvSpPr>
            <a:spLocks noChangeArrowheads="1"/>
          </p:cNvSpPr>
          <p:nvPr/>
        </p:nvSpPr>
        <p:spPr bwMode="auto">
          <a:xfrm>
            <a:off x="642910" y="857232"/>
            <a:ext cx="8077200" cy="648072"/>
          </a:xfrm>
          <a:prstGeom prst="rect">
            <a:avLst/>
          </a:prstGeom>
          <a:noFill/>
          <a:ln w="9525">
            <a:noFill/>
            <a:miter lim="800000"/>
            <a:headEnd/>
            <a:tailEnd/>
          </a:ln>
        </p:spPr>
        <p:txBody>
          <a:bodyPr/>
          <a:lstStyle/>
          <a:p>
            <a:pPr algn="ctr"/>
            <a:endParaRPr lang="en-GB" sz="2000" b="1" dirty="0">
              <a:solidFill>
                <a:srgbClr val="3366FF"/>
              </a:solidFill>
              <a:latin typeface="Arial" charset="0"/>
              <a:cs typeface="Times New Roman" pitchFamily="18"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47</a:t>
            </a:fld>
            <a:endParaRPr lang="es-ES" dirty="0"/>
          </a:p>
        </p:txBody>
      </p:sp>
      <p:sp>
        <p:nvSpPr>
          <p:cNvPr id="7" name="6 CuadroTexto"/>
          <p:cNvSpPr txBox="1"/>
          <p:nvPr/>
        </p:nvSpPr>
        <p:spPr>
          <a:xfrm>
            <a:off x="279133" y="875899"/>
            <a:ext cx="8393229" cy="584775"/>
          </a:xfrm>
          <a:prstGeom prst="rect">
            <a:avLst/>
          </a:prstGeom>
          <a:noFill/>
        </p:spPr>
        <p:txBody>
          <a:bodyPr wrap="square" rtlCol="0">
            <a:spAutoFit/>
          </a:bodyPr>
          <a:lstStyle/>
          <a:p>
            <a:pPr algn="ctr"/>
            <a:r>
              <a:rPr lang="es-ES" sz="3200" dirty="0" smtClean="0"/>
              <a:t>CONCLUSIONES</a:t>
            </a:r>
            <a:endParaRPr lang="es-ES" sz="3200" dirty="0"/>
          </a:p>
        </p:txBody>
      </p:sp>
      <p:sp>
        <p:nvSpPr>
          <p:cNvPr id="9" name="8 CuadroTexto"/>
          <p:cNvSpPr txBox="1"/>
          <p:nvPr/>
        </p:nvSpPr>
        <p:spPr>
          <a:xfrm>
            <a:off x="548640" y="1836000"/>
            <a:ext cx="8027469" cy="4801314"/>
          </a:xfrm>
          <a:prstGeom prst="rect">
            <a:avLst/>
          </a:prstGeom>
          <a:noFill/>
        </p:spPr>
        <p:txBody>
          <a:bodyPr wrap="square" rtlCol="0">
            <a:spAutoFit/>
          </a:bodyPr>
          <a:lstStyle/>
          <a:p>
            <a:pPr marL="342900" indent="-342900">
              <a:buFont typeface="+mj-lt"/>
              <a:buAutoNum type="arabicPeriod"/>
            </a:pPr>
            <a:endParaRPr lang="es-ES" dirty="0" smtClean="0"/>
          </a:p>
          <a:p>
            <a:pPr marL="342900" indent="-342900" algn="just">
              <a:buFont typeface="Wingdings" pitchFamily="2" charset="2"/>
              <a:buChar char="§"/>
            </a:pPr>
            <a:r>
              <a:rPr lang="es-ES" sz="2400" dirty="0" smtClean="0">
                <a:solidFill>
                  <a:schemeClr val="tx1">
                    <a:lumMod val="65000"/>
                    <a:lumOff val="35000"/>
                  </a:schemeClr>
                </a:solidFill>
              </a:rPr>
              <a:t>El mensaje del anuncio ha sido claro y ha sido entendido.</a:t>
            </a:r>
            <a:endParaRPr lang="es-ES" sz="2400" dirty="0" smtClean="0"/>
          </a:p>
          <a:p>
            <a:pPr marL="342900" indent="-342900" algn="just">
              <a:buFont typeface="Wingdings" pitchFamily="2" charset="2"/>
              <a:buChar char="§"/>
            </a:pPr>
            <a:r>
              <a:rPr lang="es-ES" sz="2400" dirty="0" smtClean="0">
                <a:solidFill>
                  <a:schemeClr val="tx1">
                    <a:lumMod val="65000"/>
                    <a:lumOff val="35000"/>
                  </a:schemeClr>
                </a:solidFill>
              </a:rPr>
              <a:t>Ha sido más visto y ha gustado más a la franja de edad de más de 55 años. </a:t>
            </a:r>
            <a:endParaRPr lang="es-ES" sz="2400" dirty="0" smtClean="0"/>
          </a:p>
          <a:p>
            <a:pPr marL="342900" lvl="1" indent="-342900" algn="just">
              <a:buFont typeface="Wingdings" pitchFamily="2" charset="2"/>
              <a:buChar char="§"/>
            </a:pPr>
            <a:r>
              <a:rPr lang="es-ES" sz="2400" dirty="0" smtClean="0">
                <a:solidFill>
                  <a:schemeClr val="tx1">
                    <a:lumMod val="65000"/>
                    <a:lumOff val="35000"/>
                  </a:schemeClr>
                </a:solidFill>
              </a:rPr>
              <a:t>Las mujeres entienden y valoran más que los hombres el mensaje “contribuimos para recibir”.</a:t>
            </a:r>
            <a:endParaRPr lang="es-ES" sz="2400" smtClean="0">
              <a:solidFill>
                <a:schemeClr val="tx1">
                  <a:lumMod val="65000"/>
                  <a:lumOff val="35000"/>
                </a:schemeClr>
              </a:solidFill>
            </a:endParaRPr>
          </a:p>
          <a:p>
            <a:pPr marL="342900" lvl="1" indent="-342900" algn="just">
              <a:buFont typeface="Wingdings" pitchFamily="2" charset="2"/>
              <a:buChar char="§"/>
            </a:pPr>
            <a:r>
              <a:rPr lang="es-ES" sz="2400" smtClean="0">
                <a:solidFill>
                  <a:schemeClr val="tx1">
                    <a:lumMod val="65000"/>
                    <a:lumOff val="35000"/>
                  </a:schemeClr>
                </a:solidFill>
              </a:rPr>
              <a:t>El </a:t>
            </a:r>
            <a:r>
              <a:rPr lang="es-ES" sz="2400" dirty="0" smtClean="0">
                <a:solidFill>
                  <a:schemeClr val="tx1">
                    <a:lumMod val="65000"/>
                    <a:lumOff val="35000"/>
                  </a:schemeClr>
                </a:solidFill>
              </a:rPr>
              <a:t>mensaje de concienciación fiscal está condicionado con la percepción de la corrupción del ciudadano.</a:t>
            </a:r>
          </a:p>
          <a:p>
            <a:pPr marL="342900" lvl="1" indent="-342900" algn="just">
              <a:buFont typeface="Wingdings" pitchFamily="2" charset="2"/>
              <a:buChar char="§"/>
            </a:pPr>
            <a:endParaRPr lang="es-ES" sz="2400" dirty="0" smtClean="0">
              <a:solidFill>
                <a:schemeClr val="tx1">
                  <a:lumMod val="65000"/>
                  <a:lumOff val="35000"/>
                </a:schemeClr>
              </a:solidFill>
            </a:endParaRPr>
          </a:p>
          <a:p>
            <a:pPr marL="342900" lvl="1" indent="-342900" algn="just"/>
            <a:r>
              <a:rPr lang="es-ES" sz="2400" dirty="0" smtClean="0">
                <a:solidFill>
                  <a:schemeClr val="tx1">
                    <a:lumMod val="65000"/>
                    <a:lumOff val="35000"/>
                  </a:schemeClr>
                </a:solidFill>
              </a:rPr>
              <a:t>.</a:t>
            </a:r>
            <a:r>
              <a:rPr lang="es-ES" dirty="0" smtClean="0"/>
              <a:t/>
            </a:r>
            <a:br>
              <a:rPr lang="es-ES" dirty="0" smtClean="0"/>
            </a:br>
            <a:r>
              <a:rPr lang="es-ES" dirty="0" smtClean="0"/>
              <a:t/>
            </a:r>
            <a:br>
              <a:rPr lang="es-ES" dirty="0" smtClean="0"/>
            </a:br>
            <a:r>
              <a:rPr lang="es-ES" dirty="0" smtClean="0"/>
              <a:t/>
            </a:r>
            <a:br>
              <a:rPr lang="es-ES" dirty="0" smtClean="0"/>
            </a:br>
            <a:endParaRPr lang="es-ES" dirty="0" smtClean="0"/>
          </a:p>
          <a:p>
            <a:pPr marL="342900" indent="-342900">
              <a:buFont typeface="+mj-lt"/>
              <a:buAutoNum type="arabicPeriod"/>
            </a:pPr>
            <a:endParaRPr lang="es-ES" dirty="0" smtClean="0"/>
          </a:p>
        </p:txBody>
      </p:sp>
      <p:sp>
        <p:nvSpPr>
          <p:cNvPr id="10" name="Text Box 4"/>
          <p:cNvSpPr txBox="1">
            <a:spLocks noChangeArrowheads="1"/>
          </p:cNvSpPr>
          <p:nvPr/>
        </p:nvSpPr>
        <p:spPr bwMode="auto">
          <a:xfrm>
            <a:off x="695633" y="6386052"/>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48</a:t>
            </a:fld>
            <a:endParaRPr lang="es-ES" dirty="0"/>
          </a:p>
        </p:txBody>
      </p:sp>
      <p:pic>
        <p:nvPicPr>
          <p:cNvPr id="7" name="4 Imagen" descr="curved-road.jpg"/>
          <p:cNvPicPr>
            <a:picLocks noChangeAspect="1"/>
          </p:cNvPicPr>
          <p:nvPr/>
        </p:nvPicPr>
        <p:blipFill>
          <a:blip r:embed="rId4" cstate="print">
            <a:lum bright="70000" contrast="-70000"/>
          </a:blip>
          <a:srcRect t="1050" r="394"/>
          <a:stretch>
            <a:fillRect/>
          </a:stretch>
        </p:blipFill>
        <p:spPr bwMode="auto">
          <a:xfrm>
            <a:off x="0" y="609599"/>
            <a:ext cx="9144000" cy="5614219"/>
          </a:xfrm>
          <a:prstGeom prst="rect">
            <a:avLst/>
          </a:prstGeom>
          <a:noFill/>
          <a:ln w="9525">
            <a:noFill/>
            <a:miter lim="800000"/>
            <a:headEnd/>
            <a:tailEnd/>
          </a:ln>
        </p:spPr>
      </p:pic>
      <p:sp>
        <p:nvSpPr>
          <p:cNvPr id="9" name="4 Título"/>
          <p:cNvSpPr txBox="1">
            <a:spLocks/>
          </p:cNvSpPr>
          <p:nvPr/>
        </p:nvSpPr>
        <p:spPr>
          <a:xfrm>
            <a:off x="179512" y="3019621"/>
            <a:ext cx="8784976" cy="769419"/>
          </a:xfrm>
          <a:prstGeom prst="rect">
            <a:avLst/>
          </a:prstGeom>
          <a:noFill/>
        </p:spPr>
        <p:txBody>
          <a:bodyPr wrap="square" lIns="91420" tIns="45709" rIns="91420" bIns="45709"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smtClean="0">
                <a:ln>
                  <a:noFill/>
                </a:ln>
                <a:solidFill>
                  <a:schemeClr val="bg1">
                    <a:lumMod val="50000"/>
                  </a:schemeClr>
                </a:solidFill>
                <a:effectLst/>
                <a:uLnTx/>
                <a:uFillTx/>
                <a:latin typeface="Century Gothic" pitchFamily="34" charset="0"/>
                <a:ea typeface="+mn-ea"/>
                <a:cs typeface="Arial" pitchFamily="34" charset="0"/>
              </a:rPr>
              <a:t>Gracias</a:t>
            </a:r>
            <a:endParaRPr kumimoji="0" lang="es-ES" sz="2000" b="1" i="0" u="none" strike="noStrike" kern="1200" cap="none" spc="0" normalizeH="0" baseline="0" noProof="0" dirty="0">
              <a:ln>
                <a:noFill/>
              </a:ln>
              <a:solidFill>
                <a:schemeClr val="bg1">
                  <a:lumMod val="50000"/>
                </a:schemeClr>
              </a:solidFill>
              <a:effectLst/>
              <a:uLnTx/>
              <a:uFillTx/>
              <a:latin typeface="Century Gothic"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315273"/>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5</a:t>
            </a:fld>
            <a:endParaRPr lang="es-ES" dirty="0"/>
          </a:p>
        </p:txBody>
      </p:sp>
      <p:sp>
        <p:nvSpPr>
          <p:cNvPr id="7" name="Text Box 7"/>
          <p:cNvSpPr txBox="1">
            <a:spLocks noChangeArrowheads="1"/>
          </p:cNvSpPr>
          <p:nvPr/>
        </p:nvSpPr>
        <p:spPr bwMode="auto">
          <a:xfrm>
            <a:off x="426056" y="717755"/>
            <a:ext cx="7387907" cy="461665"/>
          </a:xfrm>
          <a:prstGeom prst="rect">
            <a:avLst/>
          </a:prstGeom>
          <a:solidFill>
            <a:srgbClr val="FFFFFF"/>
          </a:solidFill>
          <a:ln>
            <a:noFill/>
          </a:ln>
          <a:effectLst/>
          <a:extLst/>
        </p:spPr>
        <p:txBody>
          <a:bodyPr wrap="square">
            <a:spAutoFit/>
          </a:bodyPr>
          <a:lstStyle/>
          <a:p>
            <a:pPr algn="ctr"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CAMPAÑAS INSTITUCIONALES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234707"/>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 ¿Sería tan amable de decirme si recuerda haber visto u oído últimamente alguna campaña institucional del </a:t>
            </a:r>
            <a:r>
              <a:rPr lang="es-ES_tradnl" sz="1400" dirty="0" smtClean="0">
                <a:solidFill>
                  <a:schemeClr val="tx1">
                    <a:lumMod val="65000"/>
                    <a:lumOff val="35000"/>
                  </a:schemeClr>
                </a:solidFill>
                <a:latin typeface="Century Gothic" pitchFamily="34" charset="0"/>
              </a:rPr>
              <a:t>Estado</a:t>
            </a:r>
            <a:r>
              <a:rPr lang="es-ES_tradnl" sz="1400" dirty="0" smtClean="0">
                <a:solidFill>
                  <a:schemeClr val="tx1">
                    <a:lumMod val="65000"/>
                    <a:lumOff val="35000"/>
                  </a:schemeClr>
                </a:solidFill>
                <a:latin typeface="Century Gothic" pitchFamily="34" charset="0"/>
              </a:rPr>
              <a:t>?</a:t>
            </a:r>
            <a:endParaRPr lang="es-ES" sz="1400" dirty="0">
              <a:solidFill>
                <a:schemeClr val="tx1">
                  <a:lumMod val="65000"/>
                  <a:lumOff val="35000"/>
                </a:schemeClr>
              </a:solidFill>
              <a:latin typeface="Century Gothic" pitchFamily="34" charset="0"/>
            </a:endParaRPr>
          </a:p>
        </p:txBody>
      </p:sp>
      <p:sp>
        <p:nvSpPr>
          <p:cNvPr id="9" name="10 CuadroTexto"/>
          <p:cNvSpPr txBox="1"/>
          <p:nvPr/>
        </p:nvSpPr>
        <p:spPr>
          <a:xfrm>
            <a:off x="6979630" y="5782610"/>
            <a:ext cx="1872209" cy="400110"/>
          </a:xfrm>
          <a:prstGeom prst="rect">
            <a:avLst/>
          </a:prstGeom>
          <a:noFill/>
        </p:spPr>
        <p:txBody>
          <a:bodyPr wrap="square">
            <a:spAutoFit/>
          </a:bodyPr>
          <a:lstStyle/>
          <a:p>
            <a:pPr eaLnBrk="1" fontAlgn="auto" hangingPunct="1">
              <a:spcBef>
                <a:spcPts val="0"/>
              </a:spcBef>
              <a:spcAft>
                <a:spcPts val="0"/>
              </a:spcAft>
              <a:defRPr/>
            </a:pPr>
            <a:r>
              <a:rPr lang="es-ES" sz="1000" b="1" dirty="0" smtClean="0">
                <a:solidFill>
                  <a:srgbClr val="3C3C3E"/>
                </a:solidFill>
                <a:latin typeface="Century Gothic" pitchFamily="34" charset="0"/>
                <a:cs typeface="+mn-cs"/>
              </a:rPr>
              <a:t>Total muestra: </a:t>
            </a:r>
            <a:r>
              <a:rPr lang="es-ES" sz="1000" b="1" dirty="0" smtClean="0">
                <a:solidFill>
                  <a:srgbClr val="3C3C3E"/>
                </a:solidFill>
                <a:latin typeface="Century Gothic" pitchFamily="34" charset="0"/>
              </a:rPr>
              <a:t>500 entrevistas</a:t>
            </a:r>
            <a:r>
              <a:rPr lang="es-ES" sz="800" b="1" dirty="0" smtClean="0">
                <a:solidFill>
                  <a:srgbClr val="3C3C3E"/>
                </a:solidFill>
                <a:latin typeface="Century Gothic" pitchFamily="34" charset="0"/>
              </a:rPr>
              <a:t>. </a:t>
            </a:r>
            <a:endParaRPr lang="es-ES" sz="800" b="1" dirty="0">
              <a:solidFill>
                <a:srgbClr val="3C3C3E"/>
              </a:solidFill>
              <a:latin typeface="Century Gothic" pitchFamily="34" charset="0"/>
              <a:cs typeface="+mn-cs"/>
            </a:endParaRPr>
          </a:p>
        </p:txBody>
      </p:sp>
      <p:graphicFrame>
        <p:nvGraphicFramePr>
          <p:cNvPr id="10" name="Gráfico 4"/>
          <p:cNvGraphicFramePr/>
          <p:nvPr>
            <p:extLst>
              <p:ext uri="{D42A27DB-BD31-4B8C-83A1-F6EECF244321}">
                <p14:modId xmlns:p14="http://schemas.microsoft.com/office/powerpoint/2010/main" xmlns="" val="3864551751"/>
              </p:ext>
            </p:extLst>
          </p:nvPr>
        </p:nvGraphicFramePr>
        <p:xfrm>
          <a:off x="1308699" y="2995932"/>
          <a:ext cx="5562931" cy="3624891"/>
        </p:xfrm>
        <a:graphic>
          <a:graphicData uri="http://schemas.openxmlformats.org/drawingml/2006/chart">
            <c:chart xmlns:c="http://schemas.openxmlformats.org/drawingml/2006/chart" xmlns:r="http://schemas.openxmlformats.org/officeDocument/2006/relationships" r:id="rId4"/>
          </a:graphicData>
        </a:graphic>
      </p:graphicFrame>
      <p:sp>
        <p:nvSpPr>
          <p:cNvPr id="11" name="12 Rectángulo"/>
          <p:cNvSpPr/>
          <p:nvPr/>
        </p:nvSpPr>
        <p:spPr>
          <a:xfrm>
            <a:off x="1031333" y="1938543"/>
            <a:ext cx="7162346" cy="738664"/>
          </a:xfrm>
          <a:prstGeom prst="rect">
            <a:avLst/>
          </a:prstGeom>
        </p:spPr>
        <p:txBody>
          <a:bodyPr wrap="square">
            <a:spAutoFit/>
          </a:bodyPr>
          <a:lstStyle/>
          <a:p>
            <a:pPr algn="just" eaLnBrk="1" fontAlgn="auto" hangingPunct="1">
              <a:spcBef>
                <a:spcPts val="0"/>
              </a:spcBef>
              <a:spcAft>
                <a:spcPts val="0"/>
              </a:spcAft>
              <a:defRPr/>
            </a:pPr>
            <a:r>
              <a:rPr lang="es-ES_tradnl" sz="1400" i="1" dirty="0" smtClean="0">
                <a:solidFill>
                  <a:srgbClr val="C00000"/>
                </a:solidFill>
                <a:latin typeface="Century Gothic" pitchFamily="34" charset="0"/>
              </a:rPr>
              <a:t>División de opiniones: </a:t>
            </a:r>
            <a:r>
              <a:rPr lang="es-ES_tradnl" sz="1400" b="1" i="1" dirty="0" smtClean="0">
                <a:solidFill>
                  <a:srgbClr val="C00000"/>
                </a:solidFill>
                <a:latin typeface="Century Gothic" pitchFamily="34" charset="0"/>
              </a:rPr>
              <a:t>un tercio de los españoles recuerdan haber visto últimamente alguna campaña institucional</a:t>
            </a:r>
            <a:r>
              <a:rPr lang="es-ES_tradnl" sz="1400" i="1" dirty="0" smtClean="0">
                <a:solidFill>
                  <a:srgbClr val="C00000"/>
                </a:solidFill>
                <a:latin typeface="Century Gothic" pitchFamily="34" charset="0"/>
              </a:rPr>
              <a:t> otro tercio no recuerda campañas institucionales y otro tercio no responde. </a:t>
            </a:r>
            <a:endParaRPr lang="es-ES" sz="1400" i="1" dirty="0">
              <a:solidFill>
                <a:srgbClr val="C00000"/>
              </a:solidFill>
              <a:latin typeface="Century Gothic" pitchFamily="34" charset="0"/>
            </a:endParaRPr>
          </a:p>
        </p:txBody>
      </p:sp>
      <p:sp>
        <p:nvSpPr>
          <p:cNvPr id="12" name="Llamada rectangular redondeada 2"/>
          <p:cNvSpPr/>
          <p:nvPr/>
        </p:nvSpPr>
        <p:spPr>
          <a:xfrm>
            <a:off x="775979" y="1902788"/>
            <a:ext cx="7632848" cy="837675"/>
          </a:xfrm>
          <a:prstGeom prst="wedgeRoundRectCallout">
            <a:avLst>
              <a:gd name="adj1" fmla="val -40067"/>
              <a:gd name="adj2" fmla="val 80595"/>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a:t>
            </a:fld>
            <a:endParaRPr lang="es-ES" dirty="0"/>
          </a:p>
        </p:txBody>
      </p:sp>
      <p:sp>
        <p:nvSpPr>
          <p:cNvPr id="7" name="Text Box 7"/>
          <p:cNvSpPr txBox="1">
            <a:spLocks noChangeArrowheads="1"/>
          </p:cNvSpPr>
          <p:nvPr/>
        </p:nvSpPr>
        <p:spPr bwMode="auto">
          <a:xfrm>
            <a:off x="267717" y="912925"/>
            <a:ext cx="7608592" cy="461665"/>
          </a:xfrm>
          <a:prstGeom prst="rect">
            <a:avLst/>
          </a:prstGeom>
          <a:solidFill>
            <a:srgbClr val="FFFFFF"/>
          </a:solidFill>
          <a:ln>
            <a:noFill/>
          </a:ln>
          <a:effectLst/>
          <a:extLst/>
        </p:spPr>
        <p:txBody>
          <a:bodyPr wrap="square">
            <a:spAutoFit/>
          </a:bodyPr>
          <a:lstStyle/>
          <a:p>
            <a:pPr algn="ctr"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CAMPAÑAS INSTITUCIONALES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400380"/>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 ¿Sería tan amable de decirme si recuerda haber visto u oído últimamente alguna campaña institucional del estado?</a:t>
            </a:r>
            <a:endParaRPr lang="es-ES" sz="1400" dirty="0">
              <a:solidFill>
                <a:schemeClr val="tx1">
                  <a:lumMod val="65000"/>
                  <a:lumOff val="35000"/>
                </a:schemeClr>
              </a:solidFill>
              <a:latin typeface="Century Gothic" pitchFamily="34" charset="0"/>
            </a:endParaRPr>
          </a:p>
        </p:txBody>
      </p:sp>
      <p:sp>
        <p:nvSpPr>
          <p:cNvPr id="9" name="10 CuadroTexto"/>
          <p:cNvSpPr txBox="1"/>
          <p:nvPr/>
        </p:nvSpPr>
        <p:spPr>
          <a:xfrm>
            <a:off x="6647218" y="5722140"/>
            <a:ext cx="2262591" cy="215444"/>
          </a:xfrm>
          <a:prstGeom prst="rect">
            <a:avLst/>
          </a:prstGeom>
          <a:noFill/>
        </p:spPr>
        <p:txBody>
          <a:bodyPr wrap="square">
            <a:spAutoFit/>
          </a:bodyPr>
          <a:lstStyle/>
          <a:p>
            <a:pPr eaLnBrk="1" fontAlgn="auto" hangingPunct="1">
              <a:spcBef>
                <a:spcPts val="0"/>
              </a:spcBef>
              <a:spcAft>
                <a:spcPts val="0"/>
              </a:spcAft>
              <a:defRPr/>
            </a:pPr>
            <a:r>
              <a:rPr lang="es-ES" sz="800" b="1" dirty="0" smtClean="0">
                <a:solidFill>
                  <a:srgbClr val="3C3C3E"/>
                </a:solidFill>
                <a:latin typeface="Century Gothic" pitchFamily="34" charset="0"/>
                <a:cs typeface="+mn-cs"/>
              </a:rPr>
              <a:t>Total muestra: </a:t>
            </a:r>
            <a:r>
              <a:rPr lang="es-ES" sz="800" b="1" dirty="0" smtClean="0">
                <a:solidFill>
                  <a:srgbClr val="3C3C3E"/>
                </a:solidFill>
                <a:latin typeface="Century Gothic" pitchFamily="34" charset="0"/>
              </a:rPr>
              <a:t>243 hombres y 257 mujeres, </a:t>
            </a:r>
            <a:endParaRPr lang="es-ES" sz="800" b="1" dirty="0">
              <a:solidFill>
                <a:srgbClr val="3C3C3E"/>
              </a:solidFill>
              <a:latin typeface="Century Gothic" pitchFamily="34" charset="0"/>
              <a:cs typeface="+mn-cs"/>
            </a:endParaRPr>
          </a:p>
        </p:txBody>
      </p:sp>
      <p:graphicFrame>
        <p:nvGraphicFramePr>
          <p:cNvPr id="10" name="Gráfico 17"/>
          <p:cNvGraphicFramePr/>
          <p:nvPr>
            <p:extLst>
              <p:ext uri="{D42A27DB-BD31-4B8C-83A1-F6EECF244321}">
                <p14:modId xmlns:p14="http://schemas.microsoft.com/office/powerpoint/2010/main" xmlns="" val="3983044354"/>
              </p:ext>
            </p:extLst>
          </p:nvPr>
        </p:nvGraphicFramePr>
        <p:xfrm>
          <a:off x="1403648" y="2060848"/>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Llamada rectangular redondeada 6"/>
          <p:cNvSpPr/>
          <p:nvPr/>
        </p:nvSpPr>
        <p:spPr>
          <a:xfrm>
            <a:off x="6727871" y="1766737"/>
            <a:ext cx="2077393" cy="837675"/>
          </a:xfrm>
          <a:prstGeom prst="wedgeRoundRectCallout">
            <a:avLst>
              <a:gd name="adj1" fmla="val -40067"/>
              <a:gd name="adj2" fmla="val 80595"/>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2 Rectángulo"/>
          <p:cNvSpPr/>
          <p:nvPr/>
        </p:nvSpPr>
        <p:spPr>
          <a:xfrm>
            <a:off x="6845912" y="1847203"/>
            <a:ext cx="1886070" cy="738664"/>
          </a:xfrm>
          <a:prstGeom prst="rect">
            <a:avLst/>
          </a:prstGeom>
        </p:spPr>
        <p:txBody>
          <a:bodyPr wrap="square">
            <a:spAutoFit/>
          </a:bodyPr>
          <a:lstStyle/>
          <a:p>
            <a:pPr algn="just" eaLnBrk="1" fontAlgn="auto" hangingPunct="1">
              <a:spcBef>
                <a:spcPts val="0"/>
              </a:spcBef>
              <a:spcAft>
                <a:spcPts val="0"/>
              </a:spcAft>
              <a:defRPr/>
            </a:pPr>
            <a:r>
              <a:rPr lang="es-ES_tradnl" sz="1400" i="1" dirty="0" smtClean="0">
                <a:solidFill>
                  <a:srgbClr val="C00000"/>
                </a:solidFill>
                <a:latin typeface="Century Gothic" pitchFamily="34" charset="0"/>
              </a:rPr>
              <a:t>No se aprecian diferencias según el genero.</a:t>
            </a:r>
            <a:endParaRPr lang="es-ES" sz="1400" i="1" dirty="0">
              <a:solidFill>
                <a:srgbClr val="C00000"/>
              </a:solidFill>
              <a:latin typeface="Century Gothic" pitchFamily="34" charset="0"/>
            </a:endParaRPr>
          </a:p>
        </p:txBody>
      </p:sp>
      <p:pic>
        <p:nvPicPr>
          <p:cNvPr id="13" name="Imagen 10"/>
          <p:cNvPicPr>
            <a:picLocks noChangeAspect="1"/>
          </p:cNvPicPr>
          <p:nvPr/>
        </p:nvPicPr>
        <p:blipFill>
          <a:blip r:embed="rId5" cstate="print">
            <a:duotone>
              <a:schemeClr val="bg2">
                <a:shade val="45000"/>
                <a:satMod val="135000"/>
              </a:schemeClr>
              <a:prstClr val="white"/>
            </a:duotone>
          </a:blip>
          <a:stretch>
            <a:fillRect/>
          </a:stretch>
        </p:blipFill>
        <p:spPr>
          <a:xfrm>
            <a:off x="786667" y="2564904"/>
            <a:ext cx="478560" cy="1099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1"/>
          <p:cNvPicPr>
            <a:picLocks noChangeAspect="1"/>
          </p:cNvPicPr>
          <p:nvPr/>
        </p:nvPicPr>
        <p:blipFill>
          <a:blip r:embed="rId6" cstate="print">
            <a:duotone>
              <a:schemeClr val="bg2">
                <a:shade val="45000"/>
                <a:satMod val="135000"/>
              </a:schemeClr>
              <a:prstClr val="white"/>
            </a:duotone>
          </a:blip>
          <a:stretch>
            <a:fillRect/>
          </a:stretch>
        </p:blipFill>
        <p:spPr>
          <a:xfrm>
            <a:off x="786667" y="4033019"/>
            <a:ext cx="552490" cy="1211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a:t>
            </a:fld>
            <a:endParaRPr lang="es-ES" dirty="0"/>
          </a:p>
        </p:txBody>
      </p:sp>
      <p:sp>
        <p:nvSpPr>
          <p:cNvPr id="7" name="Text Box 7"/>
          <p:cNvSpPr txBox="1">
            <a:spLocks noChangeArrowheads="1"/>
          </p:cNvSpPr>
          <p:nvPr/>
        </p:nvSpPr>
        <p:spPr bwMode="auto">
          <a:xfrm>
            <a:off x="852054" y="853261"/>
            <a:ext cx="6727799"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RECUERDO CAMPAÑAS INSTITUCIONALES III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234950" y="1223399"/>
            <a:ext cx="8909050" cy="523220"/>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P.1.- ¿Sería tan amable de decirme si recuerda haber visto u oído últimamente alguna campaña institucional del estado?</a:t>
            </a:r>
            <a:endParaRPr lang="es-ES" sz="1400" dirty="0">
              <a:solidFill>
                <a:schemeClr val="tx1">
                  <a:lumMod val="65000"/>
                  <a:lumOff val="35000"/>
                </a:schemeClr>
              </a:solidFill>
              <a:latin typeface="Century Gothic" pitchFamily="34" charset="0"/>
            </a:endParaRPr>
          </a:p>
        </p:txBody>
      </p:sp>
      <p:sp>
        <p:nvSpPr>
          <p:cNvPr id="9" name="10 CuadroTexto"/>
          <p:cNvSpPr txBox="1"/>
          <p:nvPr/>
        </p:nvSpPr>
        <p:spPr>
          <a:xfrm>
            <a:off x="6356005" y="5689884"/>
            <a:ext cx="2622631" cy="461665"/>
          </a:xfrm>
          <a:prstGeom prst="rect">
            <a:avLst/>
          </a:prstGeom>
          <a:noFill/>
        </p:spPr>
        <p:txBody>
          <a:bodyPr wrap="square">
            <a:spAutoFit/>
          </a:bodyPr>
          <a:lstStyle/>
          <a:p>
            <a:pPr algn="just" eaLnBrk="1" fontAlgn="auto" hangingPunct="1">
              <a:spcBef>
                <a:spcPts val="0"/>
              </a:spcBef>
              <a:spcAft>
                <a:spcPts val="0"/>
              </a:spcAft>
              <a:defRPr/>
            </a:pPr>
            <a:r>
              <a:rPr lang="es-ES" sz="800" b="1" dirty="0" smtClean="0">
                <a:solidFill>
                  <a:srgbClr val="3C3C3E"/>
                </a:solidFill>
                <a:latin typeface="Century Gothic" pitchFamily="34" charset="0"/>
                <a:cs typeface="+mn-cs"/>
              </a:rPr>
              <a:t>Total muestra: 165 personas de 18 a 34 años: 132 personas de 35 a 44 años; 118 personas de 45 a 54 años y 85 personas de 55 y más años. </a:t>
            </a:r>
            <a:endParaRPr lang="es-ES" sz="800" b="1" dirty="0">
              <a:solidFill>
                <a:srgbClr val="3C3C3E"/>
              </a:solidFill>
              <a:latin typeface="Century Gothic" pitchFamily="34" charset="0"/>
              <a:cs typeface="+mn-cs"/>
            </a:endParaRPr>
          </a:p>
        </p:txBody>
      </p:sp>
      <p:graphicFrame>
        <p:nvGraphicFramePr>
          <p:cNvPr id="10" name="Gráfico 17"/>
          <p:cNvGraphicFramePr/>
          <p:nvPr>
            <p:extLst>
              <p:ext uri="{D42A27DB-BD31-4B8C-83A1-F6EECF244321}">
                <p14:modId xmlns:p14="http://schemas.microsoft.com/office/powerpoint/2010/main" xmlns="" val="3530172467"/>
              </p:ext>
            </p:extLst>
          </p:nvPr>
        </p:nvGraphicFramePr>
        <p:xfrm>
          <a:off x="344128" y="2399068"/>
          <a:ext cx="6953200" cy="3867453"/>
        </p:xfrm>
        <a:graphic>
          <a:graphicData uri="http://schemas.openxmlformats.org/drawingml/2006/chart">
            <c:chart xmlns:c="http://schemas.openxmlformats.org/drawingml/2006/chart" xmlns:r="http://schemas.openxmlformats.org/officeDocument/2006/relationships" r:id="rId4"/>
          </a:graphicData>
        </a:graphic>
      </p:graphicFrame>
      <p:sp>
        <p:nvSpPr>
          <p:cNvPr id="11" name="12 Rectángulo"/>
          <p:cNvSpPr/>
          <p:nvPr/>
        </p:nvSpPr>
        <p:spPr>
          <a:xfrm>
            <a:off x="2944428" y="1707743"/>
            <a:ext cx="5405544" cy="738664"/>
          </a:xfrm>
          <a:prstGeom prst="rect">
            <a:avLst/>
          </a:prstGeom>
        </p:spPr>
        <p:txBody>
          <a:bodyPr wrap="square">
            <a:spAutoFit/>
          </a:bodyPr>
          <a:lstStyle/>
          <a:p>
            <a:pPr algn="just" eaLnBrk="1" fontAlgn="auto" hangingPunct="1">
              <a:spcBef>
                <a:spcPts val="0"/>
              </a:spcBef>
              <a:spcAft>
                <a:spcPts val="0"/>
              </a:spcAft>
              <a:defRPr/>
            </a:pPr>
            <a:r>
              <a:rPr lang="es-ES_tradnl" sz="1400" i="1" dirty="0" smtClean="0">
                <a:solidFill>
                  <a:srgbClr val="C00000"/>
                </a:solidFill>
                <a:latin typeface="Century Gothic" pitchFamily="34" charset="0"/>
              </a:rPr>
              <a:t>Se aprecia un recuerdo ligeramente superior entre las personas entre 45 y 54 años aunque las diferencias no son significativas</a:t>
            </a:r>
            <a:endParaRPr lang="es-ES" sz="1400" i="1" dirty="0">
              <a:solidFill>
                <a:srgbClr val="C00000"/>
              </a:solidFill>
              <a:latin typeface="Century Gothic" pitchFamily="34" charset="0"/>
            </a:endParaRPr>
          </a:p>
        </p:txBody>
      </p:sp>
      <p:sp>
        <p:nvSpPr>
          <p:cNvPr id="12" name="Llamada rectangular redondeada 7"/>
          <p:cNvSpPr/>
          <p:nvPr/>
        </p:nvSpPr>
        <p:spPr>
          <a:xfrm>
            <a:off x="2932298" y="1714502"/>
            <a:ext cx="5506163" cy="693659"/>
          </a:xfrm>
          <a:prstGeom prst="wedgeRoundRectCallout">
            <a:avLst>
              <a:gd name="adj1" fmla="val -40067"/>
              <a:gd name="adj2" fmla="val 80595"/>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
          <p:cNvSpPr/>
          <p:nvPr/>
        </p:nvSpPr>
        <p:spPr>
          <a:xfrm>
            <a:off x="2350312" y="4446917"/>
            <a:ext cx="79208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8</a:t>
            </a:fld>
            <a:endParaRPr lang="es-ES" dirty="0"/>
          </a:p>
        </p:txBody>
      </p:sp>
      <p:sp>
        <p:nvSpPr>
          <p:cNvPr id="7" name="Text Box 7"/>
          <p:cNvSpPr txBox="1">
            <a:spLocks noChangeArrowheads="1"/>
          </p:cNvSpPr>
          <p:nvPr/>
        </p:nvSpPr>
        <p:spPr bwMode="auto">
          <a:xfrm>
            <a:off x="651164" y="765441"/>
            <a:ext cx="8014853" cy="461665"/>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INSTITUCIONES DE LAS CAMPAÑAS QUE RECUERDA 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2 Rectángulo"/>
          <p:cNvSpPr/>
          <p:nvPr/>
        </p:nvSpPr>
        <p:spPr>
          <a:xfrm>
            <a:off x="372602" y="1410212"/>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P.2.- ¿De qué institución se trataba? </a:t>
            </a:r>
            <a:r>
              <a:rPr lang="es-ES_tradnl" sz="1400" b="1" dirty="0" smtClean="0">
                <a:solidFill>
                  <a:schemeClr val="tx1">
                    <a:lumMod val="65000"/>
                    <a:lumOff val="35000"/>
                  </a:schemeClr>
                </a:solidFill>
                <a:latin typeface="Century Gothic" pitchFamily="34" charset="0"/>
              </a:rPr>
              <a:t>TOTAL MENCIONES. ESPONTÁNEO</a:t>
            </a:r>
            <a:endParaRPr lang="es-ES" sz="1400" b="1" dirty="0">
              <a:solidFill>
                <a:schemeClr val="tx1">
                  <a:lumMod val="65000"/>
                  <a:lumOff val="35000"/>
                </a:schemeClr>
              </a:solidFill>
              <a:latin typeface="Century Gothic" pitchFamily="34" charset="0"/>
            </a:endParaRPr>
          </a:p>
        </p:txBody>
      </p:sp>
      <p:sp>
        <p:nvSpPr>
          <p:cNvPr id="9" name="10 CuadroTexto"/>
          <p:cNvSpPr txBox="1"/>
          <p:nvPr/>
        </p:nvSpPr>
        <p:spPr>
          <a:xfrm>
            <a:off x="301943" y="5781612"/>
            <a:ext cx="2088233" cy="461665"/>
          </a:xfrm>
          <a:prstGeom prst="rect">
            <a:avLst/>
          </a:prstGeom>
          <a:noFill/>
        </p:spPr>
        <p:txBody>
          <a:bodyPr wrap="square">
            <a:spAutoFit/>
          </a:bodyPr>
          <a:lstStyle/>
          <a:p>
            <a:pPr algn="just" eaLnBrk="1" fontAlgn="auto" hangingPunct="1">
              <a:spcBef>
                <a:spcPts val="0"/>
              </a:spcBef>
              <a:spcAft>
                <a:spcPts val="0"/>
              </a:spcAft>
              <a:defRPr/>
            </a:pPr>
            <a:r>
              <a:rPr lang="es-ES" sz="800" b="1" dirty="0" smtClean="0">
                <a:solidFill>
                  <a:srgbClr val="3C3C3E"/>
                </a:solidFill>
                <a:latin typeface="Century Gothic" pitchFamily="34" charset="0"/>
                <a:cs typeface="+mn-cs"/>
              </a:rPr>
              <a:t>Muestra: Personas que recuerdan haber visto u oído alguna campaña institucional últimamente: </a:t>
            </a:r>
            <a:r>
              <a:rPr lang="es-ES" sz="800" b="1" dirty="0" smtClean="0">
                <a:solidFill>
                  <a:srgbClr val="3C3C3E"/>
                </a:solidFill>
                <a:latin typeface="Century Gothic" pitchFamily="34" charset="0"/>
              </a:rPr>
              <a:t>163. </a:t>
            </a:r>
            <a:endParaRPr lang="es-ES" sz="800" b="1" dirty="0">
              <a:solidFill>
                <a:srgbClr val="3C3C3E"/>
              </a:solidFill>
              <a:latin typeface="Century Gothic" pitchFamily="34" charset="0"/>
              <a:cs typeface="+mn-cs"/>
            </a:endParaRPr>
          </a:p>
        </p:txBody>
      </p:sp>
      <p:graphicFrame>
        <p:nvGraphicFramePr>
          <p:cNvPr id="10" name="Gráfico 5"/>
          <p:cNvGraphicFramePr/>
          <p:nvPr>
            <p:extLst>
              <p:ext uri="{D42A27DB-BD31-4B8C-83A1-F6EECF244321}">
                <p14:modId xmlns:p14="http://schemas.microsoft.com/office/powerpoint/2010/main" xmlns="" val="3567315239"/>
              </p:ext>
            </p:extLst>
          </p:nvPr>
        </p:nvGraphicFramePr>
        <p:xfrm>
          <a:off x="2964978" y="2025445"/>
          <a:ext cx="5579255" cy="422811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redondeado 6"/>
          <p:cNvSpPr/>
          <p:nvPr/>
        </p:nvSpPr>
        <p:spPr>
          <a:xfrm>
            <a:off x="3940364" y="2604522"/>
            <a:ext cx="4457079" cy="26546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2" name="Gráfico 7"/>
          <p:cNvGraphicFramePr/>
          <p:nvPr>
            <p:extLst>
              <p:ext uri="{D42A27DB-BD31-4B8C-83A1-F6EECF244321}">
                <p14:modId xmlns:p14="http://schemas.microsoft.com/office/powerpoint/2010/main" xmlns="" val="2335822962"/>
              </p:ext>
            </p:extLst>
          </p:nvPr>
        </p:nvGraphicFramePr>
        <p:xfrm>
          <a:off x="307046" y="1822410"/>
          <a:ext cx="2699256" cy="1800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Flecha derecha 1"/>
          <p:cNvSpPr/>
          <p:nvPr/>
        </p:nvSpPr>
        <p:spPr>
          <a:xfrm>
            <a:off x="2866655" y="2495060"/>
            <a:ext cx="504056" cy="504056"/>
          </a:xfrm>
          <a:prstGeom prst="rightArrow">
            <a:avLst>
              <a:gd name="adj1" fmla="val 28658"/>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2 Rectángulo"/>
          <p:cNvSpPr/>
          <p:nvPr/>
        </p:nvSpPr>
        <p:spPr>
          <a:xfrm>
            <a:off x="622325" y="4040287"/>
            <a:ext cx="3058483" cy="1384995"/>
          </a:xfrm>
          <a:prstGeom prst="rect">
            <a:avLst/>
          </a:prstGeom>
        </p:spPr>
        <p:txBody>
          <a:bodyPr wrap="square">
            <a:spAutoFit/>
          </a:bodyPr>
          <a:lstStyle/>
          <a:p>
            <a:pPr algn="just" eaLnBrk="1" fontAlgn="auto" hangingPunct="1">
              <a:spcBef>
                <a:spcPts val="0"/>
              </a:spcBef>
              <a:spcAft>
                <a:spcPts val="0"/>
              </a:spcAft>
              <a:defRPr/>
            </a:pPr>
            <a:r>
              <a:rPr lang="es-ES_tradnl" sz="1400" b="1" i="1" dirty="0" smtClean="0">
                <a:solidFill>
                  <a:srgbClr val="C00000"/>
                </a:solidFill>
                <a:latin typeface="Century Gothic" pitchFamily="34" charset="0"/>
              </a:rPr>
              <a:t>Dos de cada 10 </a:t>
            </a:r>
            <a:r>
              <a:rPr lang="es-ES_tradnl" sz="1400" i="1" dirty="0" smtClean="0">
                <a:solidFill>
                  <a:srgbClr val="C00000"/>
                </a:solidFill>
                <a:latin typeface="Century Gothic" pitchFamily="34" charset="0"/>
              </a:rPr>
              <a:t>personas que recuerdan haber visto publicidad institucional señalan de forma espontánea a la Agencia Tributaria como autora de la campaña. </a:t>
            </a:r>
            <a:endParaRPr lang="es-ES" sz="1400" i="1" dirty="0">
              <a:solidFill>
                <a:srgbClr val="C00000"/>
              </a:solidFill>
              <a:latin typeface="Century Gothic" pitchFamily="34" charset="0"/>
            </a:endParaRPr>
          </a:p>
        </p:txBody>
      </p:sp>
      <p:sp>
        <p:nvSpPr>
          <p:cNvPr id="15" name="Llamada rectangular redondeada 13"/>
          <p:cNvSpPr/>
          <p:nvPr/>
        </p:nvSpPr>
        <p:spPr>
          <a:xfrm>
            <a:off x="572231" y="3959324"/>
            <a:ext cx="3168353" cy="1435207"/>
          </a:xfrm>
          <a:prstGeom prst="wedgeRoundRectCallout">
            <a:avLst>
              <a:gd name="adj1" fmla="val 43155"/>
              <a:gd name="adj2" fmla="val 75098"/>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93600"/>
            <a:ext cx="9144000" cy="6951600"/>
          </a:xfrm>
          <a:prstGeom prst="rect">
            <a:avLst/>
          </a:prstGeom>
          <a:noFill/>
        </p:spPr>
      </p:pic>
      <p:sp>
        <p:nvSpPr>
          <p:cNvPr id="7172" name="Text Box 4"/>
          <p:cNvSpPr txBox="1">
            <a:spLocks noChangeArrowheads="1"/>
          </p:cNvSpPr>
          <p:nvPr/>
        </p:nvSpPr>
        <p:spPr bwMode="auto">
          <a:xfrm>
            <a:off x="533400" y="6400800"/>
            <a:ext cx="8077200" cy="307777"/>
          </a:xfrm>
          <a:prstGeom prst="rect">
            <a:avLst/>
          </a:prstGeom>
          <a:noFill/>
          <a:ln w="9525">
            <a:noFill/>
            <a:miter lim="800000"/>
            <a:headEnd/>
            <a:tailEnd/>
          </a:ln>
          <a:effectLst/>
        </p:spPr>
        <p:txBody>
          <a:bodyPr>
            <a:spAutoFit/>
          </a:bodyPr>
          <a:lstStyle/>
          <a:p>
            <a:pPr algn="ctr" eaLnBrk="0" hangingPunct="0"/>
            <a:r>
              <a:rPr lang="es-ES" sz="1400" i="1" dirty="0" smtClean="0">
                <a:latin typeface="Arial" charset="0"/>
              </a:rPr>
              <a:t>Subdirección General Comunicación Externa</a:t>
            </a:r>
            <a:endParaRPr lang="es-ES" sz="1400" i="1" dirty="0">
              <a:latin typeface="Arial" charset="0"/>
            </a:endParaRPr>
          </a:p>
        </p:txBody>
      </p:sp>
      <p:sp>
        <p:nvSpPr>
          <p:cNvPr id="7173" name="Text Box 5"/>
          <p:cNvSpPr txBox="1">
            <a:spLocks noChangeArrowheads="1"/>
          </p:cNvSpPr>
          <p:nvPr/>
        </p:nvSpPr>
        <p:spPr bwMode="auto">
          <a:xfrm>
            <a:off x="533400" y="1655545"/>
            <a:ext cx="8077200" cy="1261884"/>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a:defRPr/>
            </a:pPr>
            <a:endParaRPr lang="en-GB" sz="4000" b="1" dirty="0" smtClean="0">
              <a:latin typeface="Arial" charset="0"/>
              <a:cs typeface="Times New Roman" charset="0"/>
            </a:endParaRPr>
          </a:p>
          <a:p>
            <a:pPr algn="ctr"/>
            <a:endParaRPr lang="es-ES" sz="3600" b="1" dirty="0">
              <a:latin typeface="Arial"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9</a:t>
            </a:fld>
            <a:endParaRPr lang="es-ES" dirty="0"/>
          </a:p>
        </p:txBody>
      </p:sp>
      <p:sp>
        <p:nvSpPr>
          <p:cNvPr id="7" name="Text Box 7"/>
          <p:cNvSpPr txBox="1">
            <a:spLocks noChangeArrowheads="1"/>
          </p:cNvSpPr>
          <p:nvPr/>
        </p:nvSpPr>
        <p:spPr bwMode="auto">
          <a:xfrm>
            <a:off x="432000" y="588460"/>
            <a:ext cx="7756596" cy="830997"/>
          </a:xfrm>
          <a:prstGeom prst="rect">
            <a:avLst/>
          </a:prstGeom>
          <a:solidFill>
            <a:srgbClr val="FFFFFF"/>
          </a:solidFill>
          <a:ln>
            <a:noFill/>
          </a:ln>
          <a:effectLst/>
          <a:extLst/>
        </p:spPr>
        <p:txBody>
          <a:bodyPr wrap="square">
            <a:spAutoFit/>
          </a:bodyPr>
          <a:lstStyle/>
          <a:p>
            <a:pPr algn="l" fontAlgn="auto">
              <a:spcBef>
                <a:spcPts val="0"/>
              </a:spcBef>
              <a:spcAft>
                <a:spcPts val="0"/>
              </a:spcAft>
              <a:defRPr/>
            </a:pPr>
            <a:r>
              <a:rPr lang="es-ES" sz="2400" b="1" kern="0" dirty="0" smtClean="0">
                <a:solidFill>
                  <a:schemeClr val="bg1">
                    <a:lumMod val="50000"/>
                  </a:schemeClr>
                </a:solidFill>
                <a:effectLst>
                  <a:outerShdw blurRad="38100" dist="38100" dir="2700000" algn="tl">
                    <a:srgbClr val="C0C0C0"/>
                  </a:outerShdw>
                </a:effectLst>
                <a:latin typeface="Century Gothic" pitchFamily="34" charset="0"/>
              </a:rPr>
              <a:t>INSTITUCIONES DE LAS CAMPAÑAS QUE RECUERDA II</a:t>
            </a:r>
            <a:endParaRPr lang="es-ES" sz="2400" b="1" kern="0" dirty="0">
              <a:solidFill>
                <a:schemeClr val="bg1">
                  <a:lumMod val="50000"/>
                </a:schemeClr>
              </a:solidFill>
              <a:effectLst>
                <a:outerShdw blurRad="38100" dist="38100" dir="2700000" algn="tl">
                  <a:srgbClr val="C0C0C0"/>
                </a:outerShdw>
              </a:effectLst>
              <a:latin typeface="Century Gothic" pitchFamily="34" charset="0"/>
            </a:endParaRPr>
          </a:p>
        </p:txBody>
      </p:sp>
      <p:sp>
        <p:nvSpPr>
          <p:cNvPr id="8" name="10 CuadroTexto"/>
          <p:cNvSpPr txBox="1"/>
          <p:nvPr/>
        </p:nvSpPr>
        <p:spPr>
          <a:xfrm>
            <a:off x="6516216" y="5593449"/>
            <a:ext cx="2376265" cy="461665"/>
          </a:xfrm>
          <a:prstGeom prst="rect">
            <a:avLst/>
          </a:prstGeom>
          <a:noFill/>
        </p:spPr>
        <p:txBody>
          <a:bodyPr wrap="square">
            <a:spAutoFit/>
          </a:bodyPr>
          <a:lstStyle/>
          <a:p>
            <a:pPr algn="just" eaLnBrk="1" fontAlgn="auto" hangingPunct="1">
              <a:spcBef>
                <a:spcPts val="0"/>
              </a:spcBef>
              <a:spcAft>
                <a:spcPts val="0"/>
              </a:spcAft>
              <a:defRPr/>
            </a:pPr>
            <a:r>
              <a:rPr lang="es-ES" sz="800" b="1" dirty="0" smtClean="0">
                <a:solidFill>
                  <a:srgbClr val="3C3C3E"/>
                </a:solidFill>
                <a:latin typeface="Century Gothic" pitchFamily="34" charset="0"/>
                <a:cs typeface="+mn-cs"/>
              </a:rPr>
              <a:t>Muestra: Personas que recuerdan haber visto u oído alguna campaña institucional últimamente: </a:t>
            </a:r>
            <a:r>
              <a:rPr lang="es-ES" sz="800" b="1" dirty="0" smtClean="0">
                <a:solidFill>
                  <a:srgbClr val="3C3C3E"/>
                </a:solidFill>
                <a:latin typeface="Century Gothic" pitchFamily="34" charset="0"/>
              </a:rPr>
              <a:t>81 hombres y 82 mujeres</a:t>
            </a:r>
            <a:endParaRPr lang="es-ES" sz="800" b="1" dirty="0">
              <a:solidFill>
                <a:srgbClr val="3C3C3E"/>
              </a:solidFill>
              <a:latin typeface="Century Gothic" pitchFamily="34" charset="0"/>
              <a:cs typeface="+mn-cs"/>
            </a:endParaRPr>
          </a:p>
        </p:txBody>
      </p:sp>
      <p:graphicFrame>
        <p:nvGraphicFramePr>
          <p:cNvPr id="9" name="Gráfico 5"/>
          <p:cNvGraphicFramePr/>
          <p:nvPr>
            <p:extLst>
              <p:ext uri="{D42A27DB-BD31-4B8C-83A1-F6EECF244321}">
                <p14:modId xmlns:p14="http://schemas.microsoft.com/office/powerpoint/2010/main" xmlns="" val="548047271"/>
              </p:ext>
            </p:extLst>
          </p:nvPr>
        </p:nvGraphicFramePr>
        <p:xfrm>
          <a:off x="-828599" y="2290916"/>
          <a:ext cx="8065142" cy="4128539"/>
        </p:xfrm>
        <a:graphic>
          <a:graphicData uri="http://schemas.openxmlformats.org/drawingml/2006/chart">
            <c:chart xmlns:c="http://schemas.openxmlformats.org/drawingml/2006/chart" xmlns:r="http://schemas.openxmlformats.org/officeDocument/2006/relationships" r:id="rId4"/>
          </a:graphicData>
        </a:graphic>
      </p:graphicFrame>
      <p:sp>
        <p:nvSpPr>
          <p:cNvPr id="10" name="12 Rectángulo"/>
          <p:cNvSpPr/>
          <p:nvPr/>
        </p:nvSpPr>
        <p:spPr>
          <a:xfrm>
            <a:off x="2392700" y="1727085"/>
            <a:ext cx="4536504" cy="307777"/>
          </a:xfrm>
          <a:prstGeom prst="rect">
            <a:avLst/>
          </a:prstGeom>
          <a:solidFill>
            <a:schemeClr val="accent2"/>
          </a:solidFill>
          <a:effectLst>
            <a:outerShdw blurRad="50800" dist="38100" algn="l" rotWithShape="0">
              <a:prstClr val="black">
                <a:alpha val="40000"/>
              </a:prstClr>
            </a:outerShdw>
          </a:effectLst>
        </p:spPr>
        <p:txBody>
          <a:bodyPr wrap="square">
            <a:spAutoFit/>
          </a:bodyPr>
          <a:lstStyle/>
          <a:p>
            <a:pPr algn="ctr" eaLnBrk="1" fontAlgn="auto" hangingPunct="1">
              <a:spcBef>
                <a:spcPts val="0"/>
              </a:spcBef>
              <a:spcAft>
                <a:spcPts val="0"/>
              </a:spcAft>
              <a:defRPr/>
            </a:pPr>
            <a:r>
              <a:rPr lang="es-ES_tradnl" sz="1400" b="1" dirty="0" smtClean="0">
                <a:solidFill>
                  <a:schemeClr val="bg1"/>
                </a:solidFill>
                <a:latin typeface="Century Gothic" pitchFamily="34" charset="0"/>
              </a:rPr>
              <a:t>TOP  5 Instituciones con mayor recuerdo</a:t>
            </a:r>
            <a:endParaRPr lang="es-ES" sz="1400" b="1" dirty="0">
              <a:solidFill>
                <a:schemeClr val="bg1"/>
              </a:solidFill>
              <a:latin typeface="Century Gothic" pitchFamily="34" charset="0"/>
            </a:endParaRPr>
          </a:p>
        </p:txBody>
      </p:sp>
      <p:sp>
        <p:nvSpPr>
          <p:cNvPr id="11" name="Rectángulo redondeado 1"/>
          <p:cNvSpPr/>
          <p:nvPr/>
        </p:nvSpPr>
        <p:spPr>
          <a:xfrm>
            <a:off x="2026010" y="4154431"/>
            <a:ext cx="4824536" cy="62595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Llamada rectangular redondeada 10"/>
          <p:cNvSpPr/>
          <p:nvPr/>
        </p:nvSpPr>
        <p:spPr>
          <a:xfrm>
            <a:off x="6473039" y="2358686"/>
            <a:ext cx="2513645" cy="1349085"/>
          </a:xfrm>
          <a:prstGeom prst="wedgeRoundRectCallout">
            <a:avLst>
              <a:gd name="adj1" fmla="val -40067"/>
              <a:gd name="adj2" fmla="val 80595"/>
              <a:gd name="adj3" fmla="val 16667"/>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6495988" y="2420646"/>
            <a:ext cx="2510360" cy="1384995"/>
          </a:xfrm>
          <a:prstGeom prst="rect">
            <a:avLst/>
          </a:prstGeom>
        </p:spPr>
        <p:txBody>
          <a:bodyPr wrap="square">
            <a:spAutoFit/>
          </a:bodyPr>
          <a:lstStyle/>
          <a:p>
            <a:pPr algn="just">
              <a:defRPr/>
            </a:pPr>
            <a:r>
              <a:rPr lang="es-ES_tradnl" sz="1400" i="1" dirty="0">
                <a:solidFill>
                  <a:srgbClr val="C00000"/>
                </a:solidFill>
                <a:latin typeface="Century Gothic" pitchFamily="34" charset="0"/>
              </a:rPr>
              <a:t>Se aprecia un recuerdo </a:t>
            </a:r>
            <a:r>
              <a:rPr lang="es-ES_tradnl" sz="1400" b="1" i="1" dirty="0" smtClean="0">
                <a:solidFill>
                  <a:srgbClr val="C00000"/>
                </a:solidFill>
                <a:latin typeface="Century Gothic" pitchFamily="34" charset="0"/>
              </a:rPr>
              <a:t>ligeramente </a:t>
            </a:r>
            <a:r>
              <a:rPr lang="es-ES_tradnl" sz="1400" b="1" i="1" dirty="0">
                <a:solidFill>
                  <a:srgbClr val="C00000"/>
                </a:solidFill>
                <a:latin typeface="Century Gothic" pitchFamily="34" charset="0"/>
              </a:rPr>
              <a:t>superior entre </a:t>
            </a:r>
            <a:r>
              <a:rPr lang="es-ES_tradnl" sz="1400" b="1" i="1" dirty="0" smtClean="0">
                <a:solidFill>
                  <a:srgbClr val="C00000"/>
                </a:solidFill>
                <a:latin typeface="Century Gothic" pitchFamily="34" charset="0"/>
              </a:rPr>
              <a:t>mujeres</a:t>
            </a:r>
            <a:r>
              <a:rPr lang="es-ES_tradnl" sz="1400" i="1" dirty="0" smtClean="0">
                <a:solidFill>
                  <a:srgbClr val="C00000"/>
                </a:solidFill>
                <a:latin typeface="Century Gothic" pitchFamily="34" charset="0"/>
              </a:rPr>
              <a:t> aunque </a:t>
            </a:r>
            <a:r>
              <a:rPr lang="es-ES_tradnl" sz="1400" i="1" dirty="0">
                <a:solidFill>
                  <a:srgbClr val="C00000"/>
                </a:solidFill>
                <a:latin typeface="Century Gothic" pitchFamily="34" charset="0"/>
              </a:rPr>
              <a:t>las diferencias no son significativas</a:t>
            </a:r>
            <a:endParaRPr lang="es-ES" sz="1400" i="1" dirty="0">
              <a:solidFill>
                <a:srgbClr val="C00000"/>
              </a:solidFill>
              <a:latin typeface="Century Gothic" pitchFamily="34" charset="0"/>
            </a:endParaRPr>
          </a:p>
          <a:p>
            <a:pPr algn="just" eaLnBrk="1" fontAlgn="auto" hangingPunct="1">
              <a:spcBef>
                <a:spcPts val="0"/>
              </a:spcBef>
              <a:spcAft>
                <a:spcPts val="0"/>
              </a:spcAft>
              <a:defRPr/>
            </a:pPr>
            <a:r>
              <a:rPr lang="es-ES_tradnl" sz="1400" i="1" dirty="0" smtClean="0">
                <a:solidFill>
                  <a:srgbClr val="C00000"/>
                </a:solidFill>
                <a:latin typeface="Century Gothic" pitchFamily="34" charset="0"/>
              </a:rPr>
              <a:t>.</a:t>
            </a:r>
            <a:endParaRPr lang="es-ES" sz="1400" i="1" dirty="0">
              <a:solidFill>
                <a:srgbClr val="C00000"/>
              </a:solidFill>
              <a:latin typeface="Century Gothic" pitchFamily="34" charset="0"/>
            </a:endParaRPr>
          </a:p>
        </p:txBody>
      </p:sp>
      <p:pic>
        <p:nvPicPr>
          <p:cNvPr id="14" name="Imagen 13"/>
          <p:cNvPicPr>
            <a:picLocks noChangeAspect="1"/>
          </p:cNvPicPr>
          <p:nvPr/>
        </p:nvPicPr>
        <p:blipFill>
          <a:blip r:embed="rId5" cstate="print">
            <a:duotone>
              <a:schemeClr val="bg2">
                <a:shade val="45000"/>
                <a:satMod val="135000"/>
              </a:schemeClr>
              <a:prstClr val="white"/>
            </a:duotone>
          </a:blip>
          <a:stretch>
            <a:fillRect/>
          </a:stretch>
        </p:blipFill>
        <p:spPr>
          <a:xfrm>
            <a:off x="435647" y="1490890"/>
            <a:ext cx="478560" cy="1099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n 14"/>
          <p:cNvPicPr>
            <a:picLocks noChangeAspect="1"/>
          </p:cNvPicPr>
          <p:nvPr/>
        </p:nvPicPr>
        <p:blipFill>
          <a:blip r:embed="rId6" cstate="print">
            <a:duotone>
              <a:schemeClr val="bg2">
                <a:shade val="45000"/>
                <a:satMod val="135000"/>
              </a:schemeClr>
              <a:prstClr val="white"/>
            </a:duotone>
          </a:blip>
          <a:stretch>
            <a:fillRect/>
          </a:stretch>
        </p:blipFill>
        <p:spPr>
          <a:xfrm>
            <a:off x="975696" y="1501032"/>
            <a:ext cx="502264" cy="110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12 Rectángulo"/>
          <p:cNvSpPr/>
          <p:nvPr/>
        </p:nvSpPr>
        <p:spPr>
          <a:xfrm>
            <a:off x="234950" y="1046419"/>
            <a:ext cx="8909050" cy="307777"/>
          </a:xfrm>
          <a:prstGeom prst="rect">
            <a:avLst/>
          </a:prstGeom>
        </p:spPr>
        <p:txBody>
          <a:bodyPr>
            <a:spAutoFit/>
          </a:bodyPr>
          <a:lstStyle/>
          <a:p>
            <a:pPr eaLnBrk="1" fontAlgn="auto" hangingPunct="1">
              <a:spcBef>
                <a:spcPts val="0"/>
              </a:spcBef>
              <a:spcAft>
                <a:spcPts val="0"/>
              </a:spcAft>
              <a:defRPr/>
            </a:pPr>
            <a:r>
              <a:rPr lang="es-ES_tradnl" sz="1400" dirty="0" smtClean="0">
                <a:solidFill>
                  <a:schemeClr val="tx1">
                    <a:lumMod val="65000"/>
                    <a:lumOff val="35000"/>
                  </a:schemeClr>
                </a:solidFill>
                <a:latin typeface="Century Gothic" pitchFamily="34" charset="0"/>
              </a:rPr>
              <a:t>P.2.- ¿De qué institución se trataba? </a:t>
            </a:r>
            <a:r>
              <a:rPr lang="es-ES_tradnl" sz="1400" b="1" dirty="0" smtClean="0">
                <a:solidFill>
                  <a:schemeClr val="tx1">
                    <a:lumMod val="65000"/>
                    <a:lumOff val="35000"/>
                  </a:schemeClr>
                </a:solidFill>
                <a:latin typeface="Century Gothic" pitchFamily="34" charset="0"/>
              </a:rPr>
              <a:t>TOTAL MENCIONES. ESPONTÁNEO</a:t>
            </a:r>
            <a:endParaRPr lang="es-ES" sz="1400" b="1" dirty="0">
              <a:solidFill>
                <a:schemeClr val="tx1">
                  <a:lumMod val="65000"/>
                  <a:lumOff val="35000"/>
                </a:schemeClr>
              </a:solidFill>
              <a:latin typeface="Century Gothi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5225</TotalTime>
  <Words>3308</Words>
  <Application>Microsoft Office PowerPoint</Application>
  <PresentationFormat>Presentación en pantalla (4:3)</PresentationFormat>
  <Paragraphs>486</Paragraphs>
  <Slides>48</Slides>
  <Notes>48</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SERRANO GALAN, Rafael</dc:creator>
  <cp:lastModifiedBy>i00895ys</cp:lastModifiedBy>
  <cp:revision>592</cp:revision>
  <dcterms:created xsi:type="dcterms:W3CDTF">2012-11-11T16:17:08Z</dcterms:created>
  <dcterms:modified xsi:type="dcterms:W3CDTF">2015-07-26T23:26:41Z</dcterms:modified>
</cp:coreProperties>
</file>